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notesSlides/notesSlide12.xml" ContentType="application/vnd.openxmlformats-officedocument.presentationml.notesSlide+xml"/>
  <Override PartName="/ppt/charts/chart5.xml" ContentType="application/vnd.openxmlformats-officedocument.drawingml.chart+xml"/>
  <Override PartName="/ppt/notesSlides/notesSlide13.xml" ContentType="application/vnd.openxmlformats-officedocument.presentationml.notesSlide+xml"/>
  <Override PartName="/ppt/charts/chart6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21"/>
  </p:notesMasterIdLst>
  <p:sldIdLst>
    <p:sldId id="256" r:id="rId2"/>
    <p:sldId id="261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297" r:id="rId20"/>
  </p:sldIdLst>
  <p:sldSz cx="9144000" cy="5143500" type="screen16x9"/>
  <p:notesSz cx="6858000" cy="9144000"/>
  <p:embeddedFontLst>
    <p:embeddedFont>
      <p:font typeface="Cambria Math" panose="02040503050406030204" pitchFamily="18" charset="0"/>
      <p:regular r:id="rId22"/>
    </p:embeddedFont>
    <p:embeddedFont>
      <p:font typeface="Karla" panose="020B0604020202020204" charset="0"/>
      <p:regular r:id="rId23"/>
      <p:bold r:id="rId24"/>
      <p:italic r:id="rId25"/>
      <p:boldItalic r:id="rId26"/>
    </p:embeddedFont>
    <p:embeddedFont>
      <p:font typeface="Raleway" panose="020B0604020202020204" charset="0"/>
      <p:regular r:id="rId27"/>
      <p:bold r:id="rId28"/>
      <p:italic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6145309-564F-4F0F-801C-C215B3F1332B}">
  <a:tblStyle styleId="{96145309-564F-4F0F-801C-C215B3F1332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480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font" Target="fonts/font9.fntdata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apTim\presentation\Greek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apTim\presentation\Greek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apTim\presentation\Greek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apTim\presentation\Greek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apTim\presentation\Greek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apTim\presentation\Greek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marker>
            <c:symbol val="none"/>
          </c:marker>
          <c:xVal>
            <c:numRef>
              <c:f>Sheet1!$B$4:$B$14</c:f>
              <c:numCache>
                <c:formatCode>General</c:formatCode>
                <c:ptCount val="11"/>
                <c:pt idx="0">
                  <c:v>3</c:v>
                </c:pt>
                <c:pt idx="1">
                  <c:v>10</c:v>
                </c:pt>
                <c:pt idx="2">
                  <c:v>15</c:v>
                </c:pt>
                <c:pt idx="3">
                  <c:v>20</c:v>
                </c:pt>
                <c:pt idx="4">
                  <c:v>25</c:v>
                </c:pt>
                <c:pt idx="5">
                  <c:v>30</c:v>
                </c:pt>
                <c:pt idx="6">
                  <c:v>35</c:v>
                </c:pt>
                <c:pt idx="7">
                  <c:v>40</c:v>
                </c:pt>
                <c:pt idx="8">
                  <c:v>45</c:v>
                </c:pt>
                <c:pt idx="9">
                  <c:v>50</c:v>
                </c:pt>
                <c:pt idx="10">
                  <c:v>100</c:v>
                </c:pt>
              </c:numCache>
            </c:numRef>
          </c:xVal>
          <c:yVal>
            <c:numRef>
              <c:f>Sheet1!$C$4:$C$14</c:f>
              <c:numCache>
                <c:formatCode>General</c:formatCode>
                <c:ptCount val="11"/>
                <c:pt idx="0">
                  <c:v>0.4</c:v>
                </c:pt>
                <c:pt idx="1">
                  <c:v>0.12</c:v>
                </c:pt>
                <c:pt idx="2">
                  <c:v>7.0000000000000007E-2</c:v>
                </c:pt>
                <c:pt idx="3">
                  <c:v>0.05</c:v>
                </c:pt>
                <c:pt idx="4">
                  <c:v>4.4999999999999998E-2</c:v>
                </c:pt>
                <c:pt idx="5">
                  <c:v>4.2000000000000003E-2</c:v>
                </c:pt>
                <c:pt idx="6">
                  <c:v>3.9E-2</c:v>
                </c:pt>
                <c:pt idx="7">
                  <c:v>3.5999999999999997E-2</c:v>
                </c:pt>
                <c:pt idx="8">
                  <c:v>3.3000000000000002E-2</c:v>
                </c:pt>
                <c:pt idx="9">
                  <c:v>3.2000000000000001E-2</c:v>
                </c:pt>
                <c:pt idx="10">
                  <c:v>3.1E-2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A70-4DB2-9A79-EFA7675A3E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066688"/>
        <c:axId val="174437504"/>
      </c:scatterChart>
      <c:valAx>
        <c:axId val="200666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CA"/>
                  <a:t>Days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74437504"/>
        <c:crosses val="autoZero"/>
        <c:crossBetween val="midCat"/>
      </c:valAx>
      <c:valAx>
        <c:axId val="17443750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CA"/>
                  <a:t>Gamma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20066688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Sheet1!$C$23</c:f>
              <c:strCache>
                <c:ptCount val="1"/>
                <c:pt idx="0">
                  <c:v>Gamma</c:v>
                </c:pt>
              </c:strCache>
            </c:strRef>
          </c:tx>
          <c:marker>
            <c:symbol val="none"/>
          </c:marker>
          <c:xVal>
            <c:numRef>
              <c:f>Sheet1!$B$24:$B$36</c:f>
              <c:numCache>
                <c:formatCode>General</c:formatCode>
                <c:ptCount val="13"/>
                <c:pt idx="0">
                  <c:v>0.05</c:v>
                </c:pt>
                <c:pt idx="1">
                  <c:v>0.3</c:v>
                </c:pt>
                <c:pt idx="2">
                  <c:v>0.5</c:v>
                </c:pt>
                <c:pt idx="3">
                  <c:v>0.7</c:v>
                </c:pt>
                <c:pt idx="4">
                  <c:v>0.8</c:v>
                </c:pt>
                <c:pt idx="5">
                  <c:v>0.9</c:v>
                </c:pt>
                <c:pt idx="6">
                  <c:v>1</c:v>
                </c:pt>
                <c:pt idx="7">
                  <c:v>1.1000000000000001</c:v>
                </c:pt>
                <c:pt idx="8">
                  <c:v>1.2</c:v>
                </c:pt>
                <c:pt idx="9">
                  <c:v>1.3</c:v>
                </c:pt>
                <c:pt idx="10">
                  <c:v>1.5</c:v>
                </c:pt>
                <c:pt idx="11">
                  <c:v>1.7</c:v>
                </c:pt>
                <c:pt idx="12">
                  <c:v>1.95</c:v>
                </c:pt>
              </c:numCache>
            </c:numRef>
          </c:xVal>
          <c:yVal>
            <c:numRef>
              <c:f>Sheet1!$C$24:$C$36</c:f>
              <c:numCache>
                <c:formatCode>General</c:formatCode>
                <c:ptCount val="13"/>
                <c:pt idx="0">
                  <c:v>1E-3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7.0000000000000007E-2</c:v>
                </c:pt>
                <c:pt idx="5">
                  <c:v>0.25</c:v>
                </c:pt>
                <c:pt idx="6">
                  <c:v>0.4</c:v>
                </c:pt>
                <c:pt idx="7">
                  <c:v>0.25</c:v>
                </c:pt>
                <c:pt idx="8">
                  <c:v>7.0000000000000007E-2</c:v>
                </c:pt>
                <c:pt idx="9">
                  <c:v>0.03</c:v>
                </c:pt>
                <c:pt idx="10">
                  <c:v>0.02</c:v>
                </c:pt>
                <c:pt idx="11">
                  <c:v>0.01</c:v>
                </c:pt>
                <c:pt idx="12">
                  <c:v>1E-3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D05-4CD5-AD27-1B60CE38E3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4725760"/>
        <c:axId val="174760704"/>
      </c:scatterChart>
      <c:valAx>
        <c:axId val="174725760"/>
        <c:scaling>
          <c:orientation val="minMax"/>
          <c:max val="2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CA"/>
                  <a:t>Moneyness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74760704"/>
        <c:crosses val="autoZero"/>
        <c:crossBetween val="midCat"/>
      </c:valAx>
      <c:valAx>
        <c:axId val="17476070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CA"/>
                  <a:t>Gamma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7472576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61747120202113"/>
          <c:y val="3.0021955692819749E-2"/>
          <c:w val="0.84615689226572455"/>
          <c:h val="0.74851304330211121"/>
        </c:manualLayout>
      </c:layout>
      <c:scatterChart>
        <c:scatterStyle val="smoothMarker"/>
        <c:varyColors val="0"/>
        <c:ser>
          <c:idx val="0"/>
          <c:order val="0"/>
          <c:marker>
            <c:symbol val="none"/>
          </c:marker>
          <c:xVal>
            <c:numRef>
              <c:f>Sheet1!$B$49:$B$59</c:f>
              <c:numCache>
                <c:formatCode>General</c:formatCode>
                <c:ptCount val="11"/>
                <c:pt idx="0">
                  <c:v>3</c:v>
                </c:pt>
                <c:pt idx="1">
                  <c:v>10</c:v>
                </c:pt>
                <c:pt idx="2">
                  <c:v>15</c:v>
                </c:pt>
                <c:pt idx="3">
                  <c:v>20</c:v>
                </c:pt>
                <c:pt idx="4">
                  <c:v>25</c:v>
                </c:pt>
                <c:pt idx="5">
                  <c:v>30</c:v>
                </c:pt>
                <c:pt idx="6">
                  <c:v>35</c:v>
                </c:pt>
                <c:pt idx="7">
                  <c:v>40</c:v>
                </c:pt>
                <c:pt idx="8">
                  <c:v>45</c:v>
                </c:pt>
                <c:pt idx="9">
                  <c:v>50</c:v>
                </c:pt>
                <c:pt idx="10">
                  <c:v>100</c:v>
                </c:pt>
              </c:numCache>
            </c:numRef>
          </c:xVal>
          <c:yVal>
            <c:numRef>
              <c:f>Sheet1!$C$49:$C$59</c:f>
              <c:numCache>
                <c:formatCode>General</c:formatCode>
                <c:ptCount val="11"/>
                <c:pt idx="0">
                  <c:v>0.3</c:v>
                </c:pt>
                <c:pt idx="1">
                  <c:v>2</c:v>
                </c:pt>
                <c:pt idx="2">
                  <c:v>2.75</c:v>
                </c:pt>
                <c:pt idx="3">
                  <c:v>3.5</c:v>
                </c:pt>
                <c:pt idx="4">
                  <c:v>4.125</c:v>
                </c:pt>
                <c:pt idx="5">
                  <c:v>4.625</c:v>
                </c:pt>
                <c:pt idx="6">
                  <c:v>5</c:v>
                </c:pt>
                <c:pt idx="7">
                  <c:v>5.25</c:v>
                </c:pt>
                <c:pt idx="8">
                  <c:v>5.5</c:v>
                </c:pt>
                <c:pt idx="9">
                  <c:v>5.75</c:v>
                </c:pt>
                <c:pt idx="10">
                  <c:v>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36A-46CB-A849-8F72D42C0A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890816"/>
        <c:axId val="157897088"/>
      </c:scatterChart>
      <c:valAx>
        <c:axId val="1578908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CA"/>
                  <a:t>Days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57897088"/>
        <c:crosses val="autoZero"/>
        <c:crossBetween val="midCat"/>
      </c:valAx>
      <c:valAx>
        <c:axId val="15789708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CA"/>
                  <a:t>Gamma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57890816"/>
        <c:crosses val="autoZero"/>
        <c:crossBetween val="midCat"/>
      </c:valAx>
      <c:spPr>
        <a:noFill/>
      </c:spPr>
    </c:plotArea>
    <c:plotVisOnly val="1"/>
    <c:dispBlanksAs val="gap"/>
    <c:showDLblsOverMax val="0"/>
  </c:chart>
  <c:spPr>
    <a:noFill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marker>
            <c:symbol val="none"/>
          </c:marker>
          <c:xVal>
            <c:numRef>
              <c:f>Sheet1!$B$68:$B$80</c:f>
              <c:numCache>
                <c:formatCode>General</c:formatCode>
                <c:ptCount val="13"/>
                <c:pt idx="0">
                  <c:v>0.05</c:v>
                </c:pt>
                <c:pt idx="1">
                  <c:v>0.3</c:v>
                </c:pt>
                <c:pt idx="2">
                  <c:v>0.5</c:v>
                </c:pt>
                <c:pt idx="3">
                  <c:v>0.7</c:v>
                </c:pt>
                <c:pt idx="4">
                  <c:v>0.8</c:v>
                </c:pt>
                <c:pt idx="5">
                  <c:v>0.9</c:v>
                </c:pt>
                <c:pt idx="6">
                  <c:v>1</c:v>
                </c:pt>
                <c:pt idx="7">
                  <c:v>1.1000000000000001</c:v>
                </c:pt>
                <c:pt idx="8">
                  <c:v>1.2</c:v>
                </c:pt>
                <c:pt idx="9">
                  <c:v>1.3</c:v>
                </c:pt>
                <c:pt idx="10">
                  <c:v>1.5</c:v>
                </c:pt>
                <c:pt idx="11">
                  <c:v>1.7</c:v>
                </c:pt>
                <c:pt idx="12">
                  <c:v>2.0099999999999998</c:v>
                </c:pt>
              </c:numCache>
            </c:numRef>
          </c:xVal>
          <c:yVal>
            <c:numRef>
              <c:f>Sheet1!$C$68:$C$80</c:f>
              <c:numCache>
                <c:formatCode>General</c:formatCode>
                <c:ptCount val="13"/>
                <c:pt idx="0">
                  <c:v>0.2</c:v>
                </c:pt>
                <c:pt idx="1">
                  <c:v>1</c:v>
                </c:pt>
                <c:pt idx="2">
                  <c:v>2</c:v>
                </c:pt>
                <c:pt idx="3">
                  <c:v>5</c:v>
                </c:pt>
                <c:pt idx="4">
                  <c:v>6.5</c:v>
                </c:pt>
                <c:pt idx="5">
                  <c:v>7.7</c:v>
                </c:pt>
                <c:pt idx="6">
                  <c:v>8</c:v>
                </c:pt>
                <c:pt idx="7">
                  <c:v>7.7</c:v>
                </c:pt>
                <c:pt idx="8">
                  <c:v>6.5</c:v>
                </c:pt>
                <c:pt idx="9">
                  <c:v>5</c:v>
                </c:pt>
                <c:pt idx="10">
                  <c:v>2</c:v>
                </c:pt>
                <c:pt idx="11">
                  <c:v>1</c:v>
                </c:pt>
                <c:pt idx="12">
                  <c:v>0.02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D00-4995-AD5B-49D9A608DB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927296"/>
        <c:axId val="157937664"/>
      </c:scatterChart>
      <c:valAx>
        <c:axId val="157927296"/>
        <c:scaling>
          <c:orientation val="minMax"/>
          <c:max val="2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CA"/>
                  <a:t>Moneyness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57937664"/>
        <c:crosses val="autoZero"/>
        <c:crossBetween val="midCat"/>
      </c:valAx>
      <c:valAx>
        <c:axId val="15793766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CA"/>
                  <a:t>Gamma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57927296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59951881014873"/>
          <c:y val="7.4548702245552642E-2"/>
          <c:w val="0.83937226596675407"/>
          <c:h val="0.76836257954967468"/>
        </c:manualLayout>
      </c:layout>
      <c:scatterChart>
        <c:scatterStyle val="smoothMarker"/>
        <c:varyColors val="0"/>
        <c:ser>
          <c:idx val="0"/>
          <c:order val="0"/>
          <c:marker>
            <c:symbol val="none"/>
          </c:marker>
          <c:xVal>
            <c:numRef>
              <c:f>Sheet1!$B$87:$B$97</c:f>
              <c:numCache>
                <c:formatCode>General</c:formatCode>
                <c:ptCount val="11"/>
                <c:pt idx="0">
                  <c:v>3</c:v>
                </c:pt>
                <c:pt idx="1">
                  <c:v>10</c:v>
                </c:pt>
                <c:pt idx="2">
                  <c:v>15</c:v>
                </c:pt>
                <c:pt idx="3">
                  <c:v>20</c:v>
                </c:pt>
                <c:pt idx="4">
                  <c:v>25</c:v>
                </c:pt>
                <c:pt idx="5">
                  <c:v>30</c:v>
                </c:pt>
                <c:pt idx="6">
                  <c:v>35</c:v>
                </c:pt>
                <c:pt idx="7">
                  <c:v>40</c:v>
                </c:pt>
                <c:pt idx="8">
                  <c:v>45</c:v>
                </c:pt>
                <c:pt idx="9">
                  <c:v>50</c:v>
                </c:pt>
                <c:pt idx="10">
                  <c:v>100</c:v>
                </c:pt>
              </c:numCache>
            </c:numRef>
          </c:xVal>
          <c:yVal>
            <c:numRef>
              <c:f>Sheet1!$C$87:$C$97</c:f>
              <c:numCache>
                <c:formatCode>General</c:formatCode>
                <c:ptCount val="11"/>
                <c:pt idx="0">
                  <c:v>-80</c:v>
                </c:pt>
                <c:pt idx="1">
                  <c:v>-24</c:v>
                </c:pt>
                <c:pt idx="2">
                  <c:v>-14</c:v>
                </c:pt>
                <c:pt idx="3">
                  <c:v>-10</c:v>
                </c:pt>
                <c:pt idx="4">
                  <c:v>-9</c:v>
                </c:pt>
                <c:pt idx="5">
                  <c:v>-8.4</c:v>
                </c:pt>
                <c:pt idx="6">
                  <c:v>-7.8</c:v>
                </c:pt>
                <c:pt idx="7">
                  <c:v>-7.2</c:v>
                </c:pt>
                <c:pt idx="8">
                  <c:v>-6.6</c:v>
                </c:pt>
                <c:pt idx="9">
                  <c:v>-6.4</c:v>
                </c:pt>
                <c:pt idx="10">
                  <c:v>-6.2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C29E-4E63-B11A-A5127B54B1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8222208"/>
        <c:axId val="158240768"/>
      </c:scatterChart>
      <c:valAx>
        <c:axId val="1582222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CA"/>
                  <a:t>Days</a:t>
                </a:r>
              </a:p>
            </c:rich>
          </c:tx>
          <c:layout>
            <c:manualLayout>
              <c:xMode val="edge"/>
              <c:yMode val="edge"/>
              <c:x val="0.50300087489063872"/>
              <c:y val="0.8686141432212900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58240768"/>
        <c:crossesAt val="10"/>
        <c:crossBetween val="midCat"/>
      </c:valAx>
      <c:valAx>
        <c:axId val="158240768"/>
        <c:scaling>
          <c:orientation val="minMax"/>
          <c:max val="1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CA"/>
                  <a:t>Theta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58222208"/>
        <c:crossesAt val="0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marker>
            <c:symbol val="none"/>
          </c:marker>
          <c:xVal>
            <c:numRef>
              <c:f>Sheet1!$B$104:$B$116</c:f>
              <c:numCache>
                <c:formatCode>General</c:formatCode>
                <c:ptCount val="13"/>
                <c:pt idx="0">
                  <c:v>0.05</c:v>
                </c:pt>
                <c:pt idx="1">
                  <c:v>0.3</c:v>
                </c:pt>
                <c:pt idx="2">
                  <c:v>0.5</c:v>
                </c:pt>
                <c:pt idx="3">
                  <c:v>0.7</c:v>
                </c:pt>
                <c:pt idx="4">
                  <c:v>0.8</c:v>
                </c:pt>
                <c:pt idx="5">
                  <c:v>0.9</c:v>
                </c:pt>
                <c:pt idx="6">
                  <c:v>1</c:v>
                </c:pt>
                <c:pt idx="7">
                  <c:v>1.1000000000000001</c:v>
                </c:pt>
                <c:pt idx="8">
                  <c:v>1.2</c:v>
                </c:pt>
                <c:pt idx="9">
                  <c:v>1.3</c:v>
                </c:pt>
                <c:pt idx="10">
                  <c:v>1.5</c:v>
                </c:pt>
                <c:pt idx="11">
                  <c:v>1.7</c:v>
                </c:pt>
                <c:pt idx="12">
                  <c:v>2.0099999999999998</c:v>
                </c:pt>
              </c:numCache>
            </c:numRef>
          </c:xVal>
          <c:yVal>
            <c:numRef>
              <c:f>Sheet1!$C$104:$C$116</c:f>
              <c:numCache>
                <c:formatCode>General</c:formatCode>
                <c:ptCount val="13"/>
                <c:pt idx="0">
                  <c:v>-0.2</c:v>
                </c:pt>
                <c:pt idx="1">
                  <c:v>-2</c:v>
                </c:pt>
                <c:pt idx="2">
                  <c:v>-4</c:v>
                </c:pt>
                <c:pt idx="3">
                  <c:v>-6</c:v>
                </c:pt>
                <c:pt idx="4">
                  <c:v>-14.000000000000002</c:v>
                </c:pt>
                <c:pt idx="5">
                  <c:v>-50</c:v>
                </c:pt>
                <c:pt idx="6">
                  <c:v>-80</c:v>
                </c:pt>
                <c:pt idx="7">
                  <c:v>-50</c:v>
                </c:pt>
                <c:pt idx="8">
                  <c:v>-14.000000000000002</c:v>
                </c:pt>
                <c:pt idx="9">
                  <c:v>-6</c:v>
                </c:pt>
                <c:pt idx="10">
                  <c:v>-4</c:v>
                </c:pt>
                <c:pt idx="11">
                  <c:v>-2</c:v>
                </c:pt>
                <c:pt idx="12">
                  <c:v>-0.2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D261-4B64-A711-3FA1B5E4D3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8291456"/>
        <c:axId val="158293376"/>
      </c:scatterChart>
      <c:valAx>
        <c:axId val="1582914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CA"/>
                  <a:t>Days</a:t>
                </a:r>
              </a:p>
            </c:rich>
          </c:tx>
          <c:layout>
            <c:manualLayout>
              <c:xMode val="edge"/>
              <c:yMode val="edge"/>
              <c:x val="0.51660192475940503"/>
              <c:y val="0.8515954317301306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58293376"/>
        <c:crossesAt val="20"/>
        <c:crossBetween val="midCat"/>
      </c:valAx>
      <c:valAx>
        <c:axId val="158293376"/>
        <c:scaling>
          <c:orientation val="minMax"/>
          <c:max val="2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CA"/>
                  <a:t>Theta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58291456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3105349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Shape 2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4C5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 flipH="1">
            <a:off x="6025" y="301575"/>
            <a:ext cx="9150050" cy="4496748"/>
          </a:xfrm>
          <a:custGeom>
            <a:avLst/>
            <a:gdLst/>
            <a:ahLst/>
            <a:cxnLst/>
            <a:rect l="0" t="0" r="0" b="0"/>
            <a:pathLst>
              <a:path w="366002" h="149344" extrusionOk="0">
                <a:moveTo>
                  <a:pt x="0" y="55491"/>
                </a:moveTo>
                <a:lnTo>
                  <a:pt x="0" y="107122"/>
                </a:lnTo>
                <a:lnTo>
                  <a:pt x="96507" y="149344"/>
                </a:lnTo>
                <a:lnTo>
                  <a:pt x="366002" y="116290"/>
                </a:lnTo>
                <a:lnTo>
                  <a:pt x="366002" y="40050"/>
                </a:lnTo>
                <a:lnTo>
                  <a:pt x="274079" y="0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10" name="Shape 10"/>
          <p:cNvSpPr/>
          <p:nvPr/>
        </p:nvSpPr>
        <p:spPr>
          <a:xfrm>
            <a:off x="-5900" y="759982"/>
            <a:ext cx="9144150" cy="3769800"/>
          </a:xfrm>
          <a:custGeom>
            <a:avLst/>
            <a:gdLst/>
            <a:ahLst/>
            <a:cxnLst/>
            <a:rect l="0" t="0" r="0" b="0"/>
            <a:pathLst>
              <a:path w="365766" h="150792" extrusionOk="0">
                <a:moveTo>
                  <a:pt x="365766" y="12416"/>
                </a:moveTo>
                <a:lnTo>
                  <a:pt x="289997" y="0"/>
                </a:lnTo>
                <a:lnTo>
                  <a:pt x="0" y="55421"/>
                </a:lnTo>
                <a:lnTo>
                  <a:pt x="0" y="127486"/>
                </a:lnTo>
                <a:lnTo>
                  <a:pt x="70927" y="150792"/>
                </a:lnTo>
                <a:lnTo>
                  <a:pt x="365766" y="122256"/>
                </a:lnTo>
                <a:close/>
              </a:path>
            </a:pathLst>
          </a:custGeom>
          <a:solidFill>
            <a:srgbClr val="00AE9D">
              <a:alpha val="26540"/>
            </a:srgbClr>
          </a:solidFill>
          <a:ln>
            <a:noFill/>
          </a:ln>
        </p:spPr>
      </p:sp>
      <p:sp>
        <p:nvSpPr>
          <p:cNvPr id="11" name="Shape 11"/>
          <p:cNvSpPr/>
          <p:nvPr/>
        </p:nvSpPr>
        <p:spPr>
          <a:xfrm>
            <a:off x="0" y="1351100"/>
            <a:ext cx="9156075" cy="2889063"/>
          </a:xfrm>
          <a:custGeom>
            <a:avLst/>
            <a:gdLst/>
            <a:ahLst/>
            <a:cxnLst/>
            <a:rect l="0" t="0" r="0" b="0"/>
            <a:pathLst>
              <a:path w="366243" h="106157" extrusionOk="0">
                <a:moveTo>
                  <a:pt x="241" y="0"/>
                </a:moveTo>
                <a:lnTo>
                  <a:pt x="0" y="77929"/>
                </a:lnTo>
                <a:lnTo>
                  <a:pt x="366243" y="106157"/>
                </a:lnTo>
                <a:lnTo>
                  <a:pt x="366243" y="4102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719025" y="1991825"/>
            <a:ext cx="5706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Shape 27"/>
          <p:cNvGrpSpPr/>
          <p:nvPr/>
        </p:nvGrpSpPr>
        <p:grpSpPr>
          <a:xfrm>
            <a:off x="-6025" y="0"/>
            <a:ext cx="9168125" cy="5163100"/>
            <a:chOff x="-6025" y="0"/>
            <a:chExt cx="9168125" cy="5163100"/>
          </a:xfrm>
        </p:grpSpPr>
        <p:sp>
          <p:nvSpPr>
            <p:cNvPr id="28" name="Shape 28"/>
            <p:cNvSpPr/>
            <p:nvPr/>
          </p:nvSpPr>
          <p:spPr>
            <a:xfrm>
              <a:off x="0" y="0"/>
              <a:ext cx="8552900" cy="1333000"/>
            </a:xfrm>
            <a:custGeom>
              <a:avLst/>
              <a:gdLst/>
              <a:ahLst/>
              <a:cxnLst/>
              <a:rect l="0" t="0" r="0" b="0"/>
              <a:pathLst>
                <a:path w="342116" h="53320" extrusionOk="0">
                  <a:moveTo>
                    <a:pt x="0" y="0"/>
                  </a:moveTo>
                  <a:lnTo>
                    <a:pt x="0" y="53320"/>
                  </a:lnTo>
                  <a:lnTo>
                    <a:pt x="342116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29" name="Shape 29"/>
            <p:cNvSpPr/>
            <p:nvPr/>
          </p:nvSpPr>
          <p:spPr>
            <a:xfrm>
              <a:off x="2563450" y="0"/>
              <a:ext cx="6580550" cy="1272675"/>
            </a:xfrm>
            <a:custGeom>
              <a:avLst/>
              <a:gdLst/>
              <a:ahLst/>
              <a:cxnLst/>
              <a:rect l="0" t="0" r="0" b="0"/>
              <a:pathLst>
                <a:path w="263222" h="50907" extrusionOk="0">
                  <a:moveTo>
                    <a:pt x="0" y="0"/>
                  </a:moveTo>
                  <a:lnTo>
                    <a:pt x="217381" y="50907"/>
                  </a:lnTo>
                  <a:lnTo>
                    <a:pt x="263222" y="10133"/>
                  </a:lnTo>
                  <a:lnTo>
                    <a:pt x="263222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30" name="Shape 30"/>
            <p:cNvSpPr/>
            <p:nvPr/>
          </p:nvSpPr>
          <p:spPr>
            <a:xfrm>
              <a:off x="-6025" y="2"/>
              <a:ext cx="7298300" cy="1471709"/>
            </a:xfrm>
            <a:custGeom>
              <a:avLst/>
              <a:gdLst/>
              <a:ahLst/>
              <a:cxnLst/>
              <a:rect l="0" t="0" r="0" b="0"/>
              <a:pathLst>
                <a:path w="291932" h="58628" extrusionOk="0">
                  <a:moveTo>
                    <a:pt x="0" y="18578"/>
                  </a:moveTo>
                  <a:lnTo>
                    <a:pt x="241" y="34019"/>
                  </a:lnTo>
                  <a:lnTo>
                    <a:pt x="221482" y="58628"/>
                  </a:lnTo>
                  <a:lnTo>
                    <a:pt x="291932" y="0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  <p:sp>
          <p:nvSpPr>
            <p:cNvPr id="31" name="Shape 31"/>
            <p:cNvSpPr/>
            <p:nvPr/>
          </p:nvSpPr>
          <p:spPr>
            <a:xfrm>
              <a:off x="3596100" y="4667000"/>
              <a:ext cx="5090700" cy="476500"/>
            </a:xfrm>
            <a:custGeom>
              <a:avLst/>
              <a:gdLst/>
              <a:ahLst/>
              <a:cxnLst/>
              <a:rect l="0" t="0" r="0" b="0"/>
              <a:pathLst>
                <a:path w="203628" h="19060" extrusionOk="0">
                  <a:moveTo>
                    <a:pt x="0" y="19060"/>
                  </a:moveTo>
                  <a:lnTo>
                    <a:pt x="203628" y="19060"/>
                  </a:lnTo>
                  <a:lnTo>
                    <a:pt x="157305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32" name="Shape 32"/>
            <p:cNvSpPr/>
            <p:nvPr/>
          </p:nvSpPr>
          <p:spPr>
            <a:xfrm>
              <a:off x="5525000" y="4692625"/>
              <a:ext cx="3637100" cy="470475"/>
            </a:xfrm>
            <a:custGeom>
              <a:avLst/>
              <a:gdLst/>
              <a:ahLst/>
              <a:cxnLst/>
              <a:rect l="0" t="0" r="0" b="0"/>
              <a:pathLst>
                <a:path w="145484" h="18819" extrusionOk="0">
                  <a:moveTo>
                    <a:pt x="145484" y="0"/>
                  </a:moveTo>
                  <a:lnTo>
                    <a:pt x="145484" y="18819"/>
                  </a:lnTo>
                  <a:lnTo>
                    <a:pt x="0" y="18819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33" name="Shape 33"/>
            <p:cNvSpPr/>
            <p:nvPr/>
          </p:nvSpPr>
          <p:spPr>
            <a:xfrm>
              <a:off x="7521475" y="4023125"/>
              <a:ext cx="1634600" cy="1139975"/>
            </a:xfrm>
            <a:custGeom>
              <a:avLst/>
              <a:gdLst/>
              <a:ahLst/>
              <a:cxnLst/>
              <a:rect l="0" t="0" r="0" b="0"/>
              <a:pathLst>
                <a:path w="65384" h="45599" extrusionOk="0">
                  <a:moveTo>
                    <a:pt x="65384" y="27022"/>
                  </a:moveTo>
                  <a:lnTo>
                    <a:pt x="65384" y="0"/>
                  </a:lnTo>
                  <a:lnTo>
                    <a:pt x="0" y="45599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</p:grp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◆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◆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◇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/>
        </p:nvSpPr>
        <p:spPr>
          <a:xfrm>
            <a:off x="-2355" y="0"/>
            <a:ext cx="5209571" cy="983354"/>
          </a:xfrm>
          <a:custGeom>
            <a:avLst/>
            <a:gdLst/>
            <a:ahLst/>
            <a:cxnLst/>
            <a:rect l="0" t="0" r="0" b="0"/>
            <a:pathLst>
              <a:path w="342116" h="53320" extrusionOk="0">
                <a:moveTo>
                  <a:pt x="0" y="0"/>
                </a:moveTo>
                <a:lnTo>
                  <a:pt x="0" y="53320"/>
                </a:lnTo>
                <a:lnTo>
                  <a:pt x="342116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78" name="Shape 78"/>
          <p:cNvSpPr/>
          <p:nvPr/>
        </p:nvSpPr>
        <p:spPr>
          <a:xfrm>
            <a:off x="-6025" y="2"/>
            <a:ext cx="4445394" cy="1085644"/>
          </a:xfrm>
          <a:custGeom>
            <a:avLst/>
            <a:gdLst/>
            <a:ahLst/>
            <a:cxnLst/>
            <a:rect l="0" t="0" r="0" b="0"/>
            <a:pathLst>
              <a:path w="291932" h="58628" extrusionOk="0">
                <a:moveTo>
                  <a:pt x="0" y="18578"/>
                </a:moveTo>
                <a:lnTo>
                  <a:pt x="241" y="34019"/>
                </a:lnTo>
                <a:lnTo>
                  <a:pt x="221482" y="58628"/>
                </a:lnTo>
                <a:lnTo>
                  <a:pt x="291932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79" name="Shape 79"/>
          <p:cNvSpPr/>
          <p:nvPr/>
        </p:nvSpPr>
        <p:spPr>
          <a:xfrm>
            <a:off x="6375475" y="4745747"/>
            <a:ext cx="2548913" cy="400879"/>
          </a:xfrm>
          <a:custGeom>
            <a:avLst/>
            <a:gdLst/>
            <a:ahLst/>
            <a:cxnLst/>
            <a:rect l="0" t="0" r="0" b="0"/>
            <a:pathLst>
              <a:path w="203628" h="19060" extrusionOk="0">
                <a:moveTo>
                  <a:pt x="0" y="19060"/>
                </a:moveTo>
                <a:lnTo>
                  <a:pt x="203628" y="19060"/>
                </a:lnTo>
                <a:lnTo>
                  <a:pt x="157305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80" name="Shape 80"/>
          <p:cNvSpPr/>
          <p:nvPr/>
        </p:nvSpPr>
        <p:spPr>
          <a:xfrm>
            <a:off x="7341180" y="4767304"/>
            <a:ext cx="1821096" cy="395811"/>
          </a:xfrm>
          <a:custGeom>
            <a:avLst/>
            <a:gdLst/>
            <a:ahLst/>
            <a:cxnLst/>
            <a:rect l="0" t="0" r="0" b="0"/>
            <a:pathLst>
              <a:path w="145484" h="18819" extrusionOk="0">
                <a:moveTo>
                  <a:pt x="145484" y="0"/>
                </a:moveTo>
                <a:lnTo>
                  <a:pt x="145484" y="18819"/>
                </a:lnTo>
                <a:lnTo>
                  <a:pt x="0" y="18819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81" name="Shape 81"/>
          <p:cNvSpPr/>
          <p:nvPr/>
        </p:nvSpPr>
        <p:spPr>
          <a:xfrm>
            <a:off x="8340717" y="4204075"/>
            <a:ext cx="818444" cy="959061"/>
          </a:xfrm>
          <a:custGeom>
            <a:avLst/>
            <a:gdLst/>
            <a:ahLst/>
            <a:cxnLst/>
            <a:rect l="0" t="0" r="0" b="0"/>
            <a:pathLst>
              <a:path w="65384" h="45599" extrusionOk="0">
                <a:moveTo>
                  <a:pt x="65384" y="27022"/>
                </a:moveTo>
                <a:lnTo>
                  <a:pt x="65384" y="0"/>
                </a:lnTo>
                <a:lnTo>
                  <a:pt x="0" y="45599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82" name="Shape 82"/>
          <p:cNvSpPr/>
          <p:nvPr/>
        </p:nvSpPr>
        <p:spPr>
          <a:xfrm>
            <a:off x="1559025" y="-6025"/>
            <a:ext cx="4116775" cy="944875"/>
          </a:xfrm>
          <a:custGeom>
            <a:avLst/>
            <a:gdLst/>
            <a:ahLst/>
            <a:cxnLst/>
            <a:rect l="0" t="0" r="0" b="0"/>
            <a:pathLst>
              <a:path w="164671" h="37795" extrusionOk="0">
                <a:moveTo>
                  <a:pt x="0" y="241"/>
                </a:moveTo>
                <a:lnTo>
                  <a:pt x="132407" y="37795"/>
                </a:lnTo>
                <a:lnTo>
                  <a:pt x="164671" y="0"/>
                </a:lnTo>
                <a:lnTo>
                  <a:pt x="160329" y="241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84064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◆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◆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◇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●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○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■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●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○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■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8" r:id="rId3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inpricing.com/productList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finpricing.com/lib/sensitivity.html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ctrTitle"/>
          </p:nvPr>
        </p:nvSpPr>
        <p:spPr>
          <a:xfrm>
            <a:off x="1259632" y="1995686"/>
            <a:ext cx="72008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br>
              <a:rPr lang="en" sz="4400" dirty="0"/>
            </a:br>
            <a:r>
              <a:rPr lang="en" sz="4400" dirty="0"/>
              <a:t>Financial Sensitivity</a:t>
            </a:r>
            <a:br>
              <a:rPr lang="en" sz="4400" dirty="0"/>
            </a:br>
            <a:br>
              <a:rPr lang="en" sz="4400" dirty="0"/>
            </a:br>
            <a:r>
              <a:rPr lang="en" sz="2400" dirty="0"/>
              <a:t>Alex Yang</a:t>
            </a:r>
            <a:br>
              <a:rPr lang="en" sz="2400" dirty="0"/>
            </a:br>
            <a:br>
              <a:rPr lang="en" sz="1800" dirty="0"/>
            </a:br>
            <a:r>
              <a:rPr lang="en" sz="1800" dirty="0"/>
              <a:t>FinPricing</a:t>
            </a:r>
            <a:br>
              <a:rPr lang="en" sz="1800" dirty="0"/>
            </a:br>
            <a:br>
              <a:rPr lang="en" sz="1800" dirty="0"/>
            </a:br>
            <a:r>
              <a:rPr lang="en-CA" sz="1600">
                <a:hlinkClick r:id="rId3"/>
              </a:rPr>
              <a:t>https://finpricing.com/productList.html</a:t>
            </a:r>
            <a:br>
              <a:rPr lang="en" sz="1800" dirty="0"/>
            </a:br>
            <a:br>
              <a:rPr lang="en" sz="1800" dirty="0"/>
            </a:br>
            <a:endParaRPr dirty="0"/>
          </a:p>
        </p:txBody>
      </p:sp>
      <p:pic>
        <p:nvPicPr>
          <p:cNvPr id="3" name="Picture 2" descr="C:\CapTim\src\web\images\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954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Sensitivity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755576" y="1311001"/>
            <a:ext cx="7658732" cy="363701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Option Sensitivity Pattern (Cont)</a:t>
            </a:r>
            <a:endParaRPr lang="en-CA"/>
          </a:p>
          <a:p>
            <a:pPr lvl="0">
              <a:spcBef>
                <a:spcPts val="1200"/>
              </a:spcBef>
            </a:pPr>
            <a:r>
              <a:rPr lang="en-US" sz="1600"/>
              <a:t>Vega</a:t>
            </a:r>
            <a:endParaRPr lang="en-CA" sz="1600"/>
          </a:p>
          <a:p>
            <a:pPr lvl="1">
              <a:spcBef>
                <a:spcPts val="600"/>
              </a:spcBef>
            </a:pPr>
            <a:r>
              <a:rPr lang="en-US" sz="1400"/>
              <a:t>Vega behavior in relation to time to maturity shown below.</a:t>
            </a:r>
            <a:endParaRPr lang="en-CA" sz="1400"/>
          </a:p>
          <a:p>
            <a:pPr lvl="1"/>
            <a:r>
              <a:rPr lang="en-US" sz="1400"/>
              <a:t>Vega has a greater effect on longer dated options.</a:t>
            </a:r>
            <a:endParaRPr lang="en-CA" sz="1400"/>
          </a:p>
          <a:p>
            <a:pPr marL="533400" lvl="1" indent="0">
              <a:buNone/>
            </a:pPr>
            <a:endParaRPr lang="en-CA" sz="160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063008"/>
              </p:ext>
            </p:extLst>
          </p:nvPr>
        </p:nvGraphicFramePr>
        <p:xfrm>
          <a:off x="1691680" y="2859782"/>
          <a:ext cx="5176839" cy="20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55815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Sensitivity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755576" y="1327076"/>
            <a:ext cx="7658732" cy="36209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Option Sensitivity Pattern (Cont)</a:t>
            </a:r>
            <a:endParaRPr lang="en-CA"/>
          </a:p>
          <a:p>
            <a:pPr lvl="1">
              <a:lnSpc>
                <a:spcPct val="150000"/>
              </a:lnSpc>
              <a:spcBef>
                <a:spcPts val="600"/>
              </a:spcBef>
            </a:pPr>
            <a:r>
              <a:rPr lang="en-US" sz="1400"/>
              <a:t>Vega behavior in relation to moneyness shown below.</a:t>
            </a:r>
            <a:endParaRPr lang="en-CA" sz="1400"/>
          </a:p>
          <a:p>
            <a:pPr lvl="1"/>
            <a:r>
              <a:rPr lang="en-US" sz="1400"/>
              <a:t>Vega has the greatest impact on at-the-money options.</a:t>
            </a:r>
            <a:endParaRPr lang="en-CA" sz="1400"/>
          </a:p>
          <a:p>
            <a:pPr marL="533400" lvl="1" indent="0">
              <a:buNone/>
            </a:pPr>
            <a:endParaRPr lang="en-CA" sz="160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6863983"/>
              </p:ext>
            </p:extLst>
          </p:nvPr>
        </p:nvGraphicFramePr>
        <p:xfrm>
          <a:off x="1763688" y="2571750"/>
          <a:ext cx="4968552" cy="2245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01675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Sensitivity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755576" y="1327076"/>
            <a:ext cx="7658732" cy="36209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Option Sensitivity Pattern (Cont)</a:t>
            </a:r>
            <a:endParaRPr lang="en-CA"/>
          </a:p>
          <a:p>
            <a:pPr lvl="0"/>
            <a:r>
              <a:rPr lang="en-US" sz="1600"/>
              <a:t>Theta or time decay</a:t>
            </a:r>
            <a:endParaRPr lang="en-CA" sz="1600"/>
          </a:p>
          <a:p>
            <a:pPr lvl="1">
              <a:spcBef>
                <a:spcPts val="600"/>
              </a:spcBef>
            </a:pPr>
            <a:r>
              <a:rPr lang="en-US" sz="1400"/>
              <a:t>Theta is normally negative except some deeply in-the-money deals.</a:t>
            </a:r>
            <a:endParaRPr lang="en-CA" sz="1400"/>
          </a:p>
          <a:p>
            <a:pPr lvl="1"/>
            <a:r>
              <a:rPr lang="en-US" sz="1400"/>
              <a:t>Theta behavior in relation to time to maturity shown below.</a:t>
            </a:r>
            <a:endParaRPr lang="en-CA" sz="1400"/>
          </a:p>
          <a:p>
            <a:pPr lvl="1"/>
            <a:r>
              <a:rPr lang="en-US" sz="1400"/>
              <a:t>Theta has a greater effect on shorter dated options.</a:t>
            </a:r>
            <a:endParaRPr lang="en-CA" sz="1400"/>
          </a:p>
          <a:p>
            <a:pPr marL="533400" lvl="1" indent="0">
              <a:buNone/>
            </a:pPr>
            <a:endParaRPr lang="en-CA" sz="160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2714976"/>
              </p:ext>
            </p:extLst>
          </p:nvPr>
        </p:nvGraphicFramePr>
        <p:xfrm>
          <a:off x="1763688" y="3003798"/>
          <a:ext cx="4572000" cy="1976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403442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Sensitivity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755576" y="1327076"/>
            <a:ext cx="7658732" cy="36209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Option Sensitivity Pattern (Cont)</a:t>
            </a:r>
            <a:endParaRPr lang="en-CA"/>
          </a:p>
          <a:p>
            <a:pPr lvl="1">
              <a:lnSpc>
                <a:spcPct val="150000"/>
              </a:lnSpc>
              <a:spcBef>
                <a:spcPts val="1200"/>
              </a:spcBef>
            </a:pPr>
            <a:r>
              <a:rPr lang="en-US" sz="1400"/>
              <a:t>Theta behavior in relation to moneyness shown below.</a:t>
            </a:r>
            <a:endParaRPr lang="en-CA" sz="1400"/>
          </a:p>
          <a:p>
            <a:pPr lvl="1">
              <a:lnSpc>
                <a:spcPct val="150000"/>
              </a:lnSpc>
            </a:pPr>
            <a:r>
              <a:rPr lang="en-US" sz="1400"/>
              <a:t>Theta has the biggest impact on at-the-money options.</a:t>
            </a:r>
            <a:endParaRPr lang="en-CA" sz="1400"/>
          </a:p>
          <a:p>
            <a:pPr marL="533400" lvl="1" indent="0">
              <a:buNone/>
            </a:pPr>
            <a:endParaRPr lang="en-CA" sz="160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9070869"/>
              </p:ext>
            </p:extLst>
          </p:nvPr>
        </p:nvGraphicFramePr>
        <p:xfrm>
          <a:off x="1691680" y="2787774"/>
          <a:ext cx="5040560" cy="1900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05051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Sensitivity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755576" y="1491630"/>
            <a:ext cx="7658732" cy="340491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Sensitivity Hedging</a:t>
            </a:r>
            <a:endParaRPr lang="en-CA"/>
          </a:p>
          <a:p>
            <a:pPr lvl="0"/>
            <a:r>
              <a:rPr lang="en-US" sz="1600"/>
              <a:t>The objective of hedging is to have a lower price volatility that eliminates both downside risk (loss) and upside profit. </a:t>
            </a:r>
            <a:endParaRPr lang="en-CA" sz="1600"/>
          </a:p>
          <a:p>
            <a:pPr lvl="0"/>
            <a:r>
              <a:rPr lang="en-US" sz="1600"/>
              <a:t>Hedging is a double-edged sword.</a:t>
            </a:r>
            <a:endParaRPr lang="en-CA" sz="1600"/>
          </a:p>
          <a:p>
            <a:pPr lvl="0"/>
            <a:r>
              <a:rPr lang="en-US" sz="1600"/>
              <a:t>The profit of a broker or an investment bank comes from spread rather than market movement. Thus it is better to hedge all risks.</a:t>
            </a:r>
            <a:endParaRPr lang="en-CA" sz="1600"/>
          </a:p>
          <a:p>
            <a:pPr lvl="0"/>
            <a:r>
              <a:rPr lang="en-US" sz="1600"/>
              <a:t>Delta is normally hedged.</a:t>
            </a:r>
            <a:endParaRPr lang="en-CA" sz="1600"/>
          </a:p>
          <a:p>
            <a:pPr lvl="0"/>
            <a:r>
              <a:rPr lang="en-US" sz="1600"/>
              <a:t>Vega can be hedged by using options.</a:t>
            </a:r>
            <a:endParaRPr lang="en-CA" sz="1600"/>
          </a:p>
          <a:p>
            <a:pPr lvl="0"/>
            <a:r>
              <a:rPr lang="en-US" sz="1600"/>
              <a:t>Gamma is hardly hedged in real world.</a:t>
            </a:r>
            <a:endParaRPr lang="en-CA" sz="1600"/>
          </a:p>
          <a:p>
            <a:pPr marL="533400" lvl="1" indent="0">
              <a:buNone/>
            </a:pPr>
            <a:endParaRPr lang="en-CA" sz="1600"/>
          </a:p>
        </p:txBody>
      </p:sp>
    </p:spTree>
    <p:extLst>
      <p:ext uri="{BB962C8B-B14F-4D97-AF65-F5344CB8AC3E}">
        <p14:creationId xmlns:p14="http://schemas.microsoft.com/office/powerpoint/2010/main" val="2823225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Sensitivity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755576" y="1491630"/>
                <a:ext cx="7658732" cy="3404914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Sensitivity Profit &amp; Loss (P&amp;L)</a:t>
                </a:r>
                <a:endParaRPr lang="en-CA"/>
              </a:p>
              <a:p>
                <a:pPr lvl="0">
                  <a:spcBef>
                    <a:spcPts val="1200"/>
                  </a:spcBef>
                </a:pPr>
                <a:r>
                  <a:rPr lang="en-US" sz="1600"/>
                  <a:t>Hypothetic P&amp;L is the P&amp;L that is purely driven by market movement.</a:t>
                </a:r>
                <a:endParaRPr lang="en-CA" sz="1600"/>
              </a:p>
              <a:p>
                <a:pPr lvl="0"/>
                <a:r>
                  <a:rPr lang="en-US" sz="1600"/>
                  <a:t>Hypothetic P&amp;L is calculated by revaluing a position held at the end of the previous day using the market data at the end of the current day, i.e.,</a:t>
                </a:r>
                <a:endParaRPr lang="en-CA" sz="1600"/>
              </a:p>
              <a:p>
                <a:pPr marL="7620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/>
                        </a:rPr>
                        <m:t>𝐻𝑦𝑝𝑜𝑡h𝑒𝑡𝑖𝑐𝑎𝑙𝑃</m:t>
                      </m:r>
                      <m:r>
                        <a:rPr lang="en-US" sz="1400" i="1">
                          <a:latin typeface="Cambria Math"/>
                        </a:rPr>
                        <m:t>&amp;</m:t>
                      </m:r>
                      <m:r>
                        <a:rPr lang="en-US" sz="1400" i="1">
                          <a:latin typeface="Cambria Math"/>
                        </a:rPr>
                        <m:t>𝐿</m:t>
                      </m:r>
                      <m:r>
                        <a:rPr lang="en-US" sz="1400" i="1">
                          <a:latin typeface="Cambria Math"/>
                        </a:rPr>
                        <m:t>=</m:t>
                      </m:r>
                      <m:r>
                        <a:rPr lang="en-US" sz="1400" i="1">
                          <a:latin typeface="Cambria Math"/>
                        </a:rPr>
                        <m:t>𝑉</m:t>
                      </m:r>
                      <m:d>
                        <m:d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𝑡</m:t>
                          </m:r>
                          <m:r>
                            <a:rPr lang="en-US" sz="1400" i="1">
                              <a:latin typeface="Cambria Math"/>
                            </a:rPr>
                            <m:t>−1, </m:t>
                          </m:r>
                          <m:sSub>
                            <m:sSub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sz="1400" i="1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sz="1400" i="1">
                          <a:latin typeface="Cambria Math"/>
                        </a:rPr>
                        <m:t>−</m:t>
                      </m:r>
                      <m:r>
                        <a:rPr lang="en-US" sz="1400" i="1">
                          <a:latin typeface="Cambria Math"/>
                        </a:rPr>
                        <m:t>𝑉</m:t>
                      </m:r>
                      <m:d>
                        <m:dPr>
                          <m:ctrlPr>
                            <a:rPr lang="en-CA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𝑡</m:t>
                          </m:r>
                          <m:r>
                            <a:rPr lang="en-US" sz="1400" i="1">
                              <a:latin typeface="Cambria Math"/>
                            </a:rPr>
                            <m:t>−1, </m:t>
                          </m:r>
                          <m:sSub>
                            <m:sSub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sz="1400" i="1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−1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400"/>
              </a:p>
              <a:p>
                <a:pPr marL="533400" lvl="1" indent="0">
                  <a:spcBef>
                    <a:spcPts val="600"/>
                  </a:spcBef>
                  <a:buNone/>
                </a:pPr>
                <a:r>
                  <a:rPr lang="en-US" sz="1400"/>
                  <a:t>where </a:t>
                </a:r>
                <a:r>
                  <a:rPr lang="en-US" sz="1400" i="1"/>
                  <a:t>t-1</a:t>
                </a:r>
                <a:r>
                  <a:rPr lang="en-US" sz="1400"/>
                  <a:t> is yesterday;  </a:t>
                </a:r>
                <a:r>
                  <a:rPr lang="en-US" sz="1400" i="1"/>
                  <a:t>t</a:t>
                </a:r>
                <a:r>
                  <a:rPr lang="en-US" sz="1400"/>
                  <a:t> is today;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𝑡</m:t>
                        </m:r>
                        <m:r>
                          <a:rPr lang="en-US" sz="1400" i="1">
                            <a:latin typeface="Cambria Math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sz="1400"/>
                  <a:t> is the position at yesterday;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𝑀</m:t>
                        </m:r>
                        <m:r>
                          <a:rPr lang="en-US" sz="1400" i="1">
                            <a:latin typeface="Cambria Math"/>
                          </a:rPr>
                          <m:t> 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𝑡</m:t>
                        </m:r>
                        <m:r>
                          <a:rPr lang="en-US" sz="1400" i="1">
                            <a:latin typeface="Cambria Math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sz="1400"/>
                  <a:t> is yesterday’s market 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𝑀</m:t>
                        </m:r>
                        <m:r>
                          <a:rPr lang="en-US" sz="1400" i="1">
                            <a:latin typeface="Cambria Math"/>
                          </a:rPr>
                          <m:t> 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1400"/>
                  <a:t> is today’s market.</a:t>
                </a:r>
                <a:endParaRPr lang="en-CA" sz="1400"/>
              </a:p>
              <a:p>
                <a:pPr lvl="0"/>
                <a:r>
                  <a:rPr lang="en-US" sz="1600"/>
                  <a:t>Sensitivity P&amp;L is the sum of Delta P&amp;L, Vega P&amp;L and Gamma P&amp;L.</a:t>
                </a:r>
                <a:endParaRPr lang="en-CA" sz="1600"/>
              </a:p>
              <a:p>
                <a:pPr lvl="0"/>
                <a:r>
                  <a:rPr lang="en-US" sz="1600"/>
                  <a:t>Unexplained P&amp;L = HypotheticalP&amp;L – SensitivityP&amp;L.</a:t>
                </a:r>
                <a:endParaRPr lang="en-CA" sz="1600"/>
              </a:p>
              <a:p>
                <a:pPr marL="533400" lvl="1" indent="0">
                  <a:buNone/>
                </a:pPr>
                <a:endParaRPr lang="en-CA" sz="16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55576" y="1491630"/>
                <a:ext cx="7658732" cy="340491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27818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Sensitivity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755576" y="1563638"/>
                <a:ext cx="7658732" cy="3404914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Sensitivity Profit &amp; Loss (Cont)</a:t>
                </a:r>
                <a:endParaRPr lang="en-CA"/>
              </a:p>
              <a:p>
                <a:pPr lvl="0">
                  <a:spcBef>
                    <a:spcPts val="1200"/>
                  </a:spcBef>
                </a:pPr>
                <a:r>
                  <a:rPr lang="en-US" sz="1600"/>
                  <a:t>Delta P&amp;L: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/>
                        </a:rPr>
                        <m:t>𝐷𝑒𝑙𝑡𝑎𝑃</m:t>
                      </m:r>
                      <m:r>
                        <a:rPr lang="en-US" sz="1400" i="1">
                          <a:latin typeface="Cambria Math"/>
                        </a:rPr>
                        <m:t>&amp;</m:t>
                      </m:r>
                      <m:r>
                        <a:rPr lang="en-US" sz="1400" i="1">
                          <a:latin typeface="Cambria Math"/>
                        </a:rPr>
                        <m:t>𝐿</m:t>
                      </m:r>
                      <m:r>
                        <a:rPr lang="en-US" sz="1400" i="1">
                          <a:latin typeface="Cambria Math"/>
                        </a:rPr>
                        <m:t>=</m:t>
                      </m:r>
                      <m:r>
                        <a:rPr lang="en-US" sz="1400" i="1">
                          <a:latin typeface="Cambria Math"/>
                        </a:rPr>
                        <m:t>𝐷𝑒𝑙𝑡𝑎</m:t>
                      </m:r>
                      <m:r>
                        <a:rPr lang="en-US" sz="1400" i="1">
                          <a:latin typeface="Cambria Math"/>
                        </a:rPr>
                        <m:t>∗(</m:t>
                      </m:r>
                      <m:sSub>
                        <m:sSub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sz="1400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sz="1400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sz="1400" i="1">
                              <a:latin typeface="Cambria Math"/>
                            </a:rPr>
                            <m:t>𝑡</m:t>
                          </m:r>
                          <m:r>
                            <a:rPr lang="en-US" sz="1400" i="1"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en-US" sz="1400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CA" sz="1400"/>
              </a:p>
              <a:p>
                <a:pPr marL="533400" lvl="1" indent="0">
                  <a:buNone/>
                </a:pPr>
                <a:r>
                  <a:rPr lang="en-US" sz="140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1400"/>
                  <a:t> is today’s underlying price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𝑡</m:t>
                        </m:r>
                        <m:r>
                          <a:rPr lang="en-US" sz="1400" i="1">
                            <a:latin typeface="Cambria Math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sz="1400"/>
                  <a:t> is yesterday’s underlying price.</a:t>
                </a:r>
                <a:endParaRPr lang="en-CA" sz="1400"/>
              </a:p>
              <a:p>
                <a:pPr lvl="0"/>
                <a:r>
                  <a:rPr lang="en-US" sz="1600"/>
                  <a:t>Vega P&amp;L: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/>
                        </a:rPr>
                        <m:t>𝑉𝑒𝑔𝑎𝑃</m:t>
                      </m:r>
                      <m:r>
                        <a:rPr lang="en-US" sz="1400" i="1">
                          <a:latin typeface="Cambria Math"/>
                        </a:rPr>
                        <m:t>&amp;</m:t>
                      </m:r>
                      <m:r>
                        <a:rPr lang="en-US" sz="1400" i="1">
                          <a:latin typeface="Cambria Math"/>
                        </a:rPr>
                        <m:t>𝐿</m:t>
                      </m:r>
                      <m:r>
                        <a:rPr lang="en-US" sz="1400" i="1">
                          <a:latin typeface="Cambria Math"/>
                        </a:rPr>
                        <m:t>=</m:t>
                      </m:r>
                      <m:r>
                        <a:rPr lang="en-US" sz="1400" i="1">
                          <a:latin typeface="Cambria Math"/>
                        </a:rPr>
                        <m:t>𝑉𝑒𝑔𝑎</m:t>
                      </m:r>
                      <m:r>
                        <a:rPr lang="en-US" sz="1400" i="1">
                          <a:latin typeface="Cambria Math"/>
                        </a:rPr>
                        <m:t>∗(</m:t>
                      </m:r>
                      <m:sSub>
                        <m:sSub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sz="1400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sz="1400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sz="1400" i="1">
                              <a:latin typeface="Cambria Math"/>
                            </a:rPr>
                            <m:t>𝑡</m:t>
                          </m:r>
                          <m:r>
                            <a:rPr lang="en-US" sz="1400" i="1"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en-US" sz="1400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CA" sz="1400"/>
              </a:p>
              <a:p>
                <a:pPr marL="533400" lvl="1" indent="0">
                  <a:buNone/>
                </a:pPr>
                <a:r>
                  <a:rPr lang="en-US" sz="140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𝜎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1400"/>
                  <a:t> is today’s implied volatility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𝜎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𝑡</m:t>
                        </m:r>
                        <m:r>
                          <a:rPr lang="en-US" sz="1400" i="1">
                            <a:latin typeface="Cambria Math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sz="1400"/>
                  <a:t> is yesterday’s implied volatility.</a:t>
                </a:r>
                <a:endParaRPr lang="en-CA" sz="1400"/>
              </a:p>
              <a:p>
                <a:pPr lvl="0"/>
                <a:r>
                  <a:rPr lang="en-US" sz="1600"/>
                  <a:t>Gamma P&amp;L: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/>
                        </a:rPr>
                        <m:t>𝐺𝑎𝑚𝑚𝑎𝑃</m:t>
                      </m:r>
                      <m:r>
                        <a:rPr lang="en-US" sz="1400" i="1">
                          <a:latin typeface="Cambria Math"/>
                        </a:rPr>
                        <m:t>&amp;</m:t>
                      </m:r>
                      <m:r>
                        <a:rPr lang="en-US" sz="1400" i="1">
                          <a:latin typeface="Cambria Math"/>
                        </a:rPr>
                        <m:t>𝐿</m:t>
                      </m:r>
                      <m:r>
                        <a:rPr lang="en-US" sz="1400" i="1">
                          <a:latin typeface="Cambria Math"/>
                        </a:rPr>
                        <m:t>=0.5∗</m:t>
                      </m:r>
                      <m:r>
                        <a:rPr lang="en-US" sz="1400" i="1">
                          <a:latin typeface="Cambria Math"/>
                        </a:rPr>
                        <m:t>𝐺𝑎𝑚𝑚𝑎</m:t>
                      </m:r>
                      <m:r>
                        <a:rPr lang="en-US" sz="1400" i="1">
                          <a:latin typeface="Cambria Math"/>
                        </a:rPr>
                        <m:t>∗</m:t>
                      </m:r>
                      <m:sSup>
                        <m:sSup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sz="14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sz="1400" i="1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CA" sz="1400"/>
              </a:p>
              <a:p>
                <a:pPr marL="533400" lvl="1" indent="0">
                  <a:buNone/>
                </a:pPr>
                <a:endParaRPr lang="en-CA" sz="16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55576" y="1563638"/>
                <a:ext cx="7658732" cy="340491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19931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Sensitivity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755576" y="1347614"/>
                <a:ext cx="7658732" cy="3404914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Backbone Adjustment</a:t>
                </a:r>
                <a:endParaRPr lang="en-CA"/>
              </a:p>
              <a:p>
                <a:pPr lvl="0"/>
                <a:r>
                  <a:rPr lang="en-US" sz="1600"/>
                  <a:t>Backbone adjustment is an advanced topic in sensitivity P&amp;L.</a:t>
                </a:r>
                <a:endParaRPr lang="en-CA" sz="1600"/>
              </a:p>
              <a:p>
                <a:pPr lvl="0"/>
                <a:r>
                  <a:rPr lang="en-US" sz="1600"/>
                  <a:t>It can be best explained mathematically.</a:t>
                </a:r>
                <a:endParaRPr lang="en-CA" sz="1600"/>
              </a:p>
              <a:p>
                <a:pPr lvl="0"/>
                <a:r>
                  <a:rPr lang="en-US" sz="1600"/>
                  <a:t>Assume the value of an option is a function of the underlying price S and implied volatility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</a:rPr>
                      <m:t>𝜎</m:t>
                    </m:r>
                  </m:oMath>
                </a14:m>
                <a:r>
                  <a:rPr lang="en-US" sz="1600"/>
                  <a:t>, i.e.,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𝑉</m:t>
                    </m:r>
                    <m:r>
                      <a:rPr lang="en-US" sz="1400" i="1">
                        <a:latin typeface="Cambria Math"/>
                      </a:rPr>
                      <m:t>=</m:t>
                    </m:r>
                    <m:r>
                      <a:rPr lang="en-US" sz="1400" i="1">
                        <a:latin typeface="Cambria Math"/>
                      </a:rPr>
                      <m:t>𝐹</m:t>
                    </m:r>
                    <m:r>
                      <a:rPr lang="en-US" sz="1400" i="1">
                        <a:latin typeface="Cambria Math"/>
                      </a:rPr>
                      <m:t>(</m:t>
                    </m:r>
                    <m:r>
                      <a:rPr lang="en-US" sz="1400" i="1">
                        <a:latin typeface="Cambria Math"/>
                      </a:rPr>
                      <m:t>𝑆</m:t>
                    </m:r>
                    <m:r>
                      <a:rPr lang="en-US" sz="1400" i="1">
                        <a:latin typeface="Cambria Math"/>
                      </a:rPr>
                      <m:t>,</m:t>
                    </m:r>
                    <m:r>
                      <a:rPr lang="en-US" sz="1400" i="1">
                        <a:latin typeface="Cambria Math"/>
                      </a:rPr>
                      <m:t>𝜎</m:t>
                    </m:r>
                    <m:r>
                      <a:rPr lang="en-US" sz="1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1400"/>
                  <a:t>.</a:t>
                </a:r>
                <a:endParaRPr lang="en-CA" sz="1400"/>
              </a:p>
              <a:p>
                <a:pPr lvl="0"/>
                <a:r>
                  <a:rPr lang="en-US" sz="1600"/>
                  <a:t>If the implied volatility is a function of the ATM volatility and strike (sticky strike assumption), i.e.,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</a:rPr>
                      <m:t>𝜎</m:t>
                    </m:r>
                    <m:r>
                      <a:rPr lang="en-US" sz="16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𝜎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𝐴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+</m:t>
                    </m:r>
                    <m:r>
                      <a:rPr lang="en-US" sz="1600" i="1">
                        <a:latin typeface="Cambria Math"/>
                      </a:rPr>
                      <m:t>𝑓</m:t>
                    </m:r>
                    <m:r>
                      <a:rPr lang="en-US" sz="1600" i="1">
                        <a:latin typeface="Cambria Math"/>
                      </a:rPr>
                      <m:t>(</m:t>
                    </m:r>
                    <m:r>
                      <a:rPr lang="en-US" sz="1600" i="1">
                        <a:latin typeface="Cambria Math"/>
                      </a:rPr>
                      <m:t>𝐾</m:t>
                    </m:r>
                    <m:r>
                      <a:rPr lang="en-US" sz="16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1600"/>
                  <a:t>, the first order approximation of the option value is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/>
                        </a:rPr>
                        <m:t>∆</m:t>
                      </m:r>
                      <m:r>
                        <a:rPr lang="en-US" sz="1400" i="1">
                          <a:latin typeface="Cambria Math"/>
                        </a:rPr>
                        <m:t>𝑉</m:t>
                      </m:r>
                      <m:r>
                        <a:rPr lang="en-US" sz="1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𝜕</m:t>
                          </m:r>
                          <m:r>
                            <a:rPr lang="en-US" sz="1400" i="1">
                              <a:latin typeface="Cambria Math"/>
                            </a:rPr>
                            <m:t>𝐹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𝜕</m:t>
                          </m:r>
                          <m:r>
                            <a:rPr lang="en-US" sz="1400" i="1">
                              <a:latin typeface="Cambria Math"/>
                            </a:rPr>
                            <m:t>𝑆</m:t>
                          </m:r>
                        </m:den>
                      </m:f>
                      <m:r>
                        <a:rPr lang="en-US" sz="1400" i="1">
                          <a:latin typeface="Cambria Math"/>
                        </a:rPr>
                        <m:t>𝑑𝑆</m:t>
                      </m:r>
                      <m:r>
                        <a:rPr lang="en-US" sz="1400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𝜕</m:t>
                          </m:r>
                          <m:r>
                            <a:rPr lang="en-US" sz="1400" i="1">
                              <a:latin typeface="Cambria Math"/>
                            </a:rPr>
                            <m:t>𝐹</m:t>
                          </m:r>
                        </m:num>
                        <m:den>
                          <m:sSub>
                            <m:sSub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𝜕𝜎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𝑑</m:t>
                          </m:r>
                          <m:r>
                            <a:rPr lang="en-US" sz="1400" i="1">
                              <a:latin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sz="1400" i="1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1400" i="1">
                          <a:latin typeface="Cambria Math"/>
                        </a:rPr>
                        <m:t>=</m:t>
                      </m:r>
                      <m:r>
                        <a:rPr lang="en-US" sz="1400" i="1">
                          <a:latin typeface="Cambria Math"/>
                        </a:rPr>
                        <m:t>𝐷𝑒𝑙𝑡𝑎𝑃</m:t>
                      </m:r>
                      <m:r>
                        <a:rPr lang="en-US" sz="1400" i="1">
                          <a:latin typeface="Cambria Math"/>
                        </a:rPr>
                        <m:t>&amp;</m:t>
                      </m:r>
                      <m:r>
                        <a:rPr lang="en-US" sz="1400" i="1">
                          <a:latin typeface="Cambria Math"/>
                        </a:rPr>
                        <m:t>𝐿</m:t>
                      </m:r>
                      <m:r>
                        <a:rPr lang="en-US" sz="1400" i="1">
                          <a:latin typeface="Cambria Math"/>
                        </a:rPr>
                        <m:t>+</m:t>
                      </m:r>
                      <m:r>
                        <a:rPr lang="en-US" sz="1400" i="1">
                          <a:latin typeface="Cambria Math"/>
                        </a:rPr>
                        <m:t>𝑉𝑒𝑔𝑎𝑃</m:t>
                      </m:r>
                      <m:r>
                        <a:rPr lang="en-US" sz="1400" i="1">
                          <a:latin typeface="Cambria Math"/>
                        </a:rPr>
                        <m:t>&amp;</m:t>
                      </m:r>
                      <m:r>
                        <a:rPr lang="en-US" sz="1400" i="1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en-CA" sz="1400"/>
              </a:p>
              <a:p>
                <a:pPr marL="533400" lvl="1" indent="0">
                  <a:buNone/>
                </a:pPr>
                <a:r>
                  <a:rPr lang="en-US" sz="1400"/>
                  <a:t>where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𝐷𝑒𝑙𝑡𝑎𝑃</m:t>
                    </m:r>
                    <m:r>
                      <a:rPr lang="en-US" sz="1400" i="1">
                        <a:latin typeface="Cambria Math"/>
                      </a:rPr>
                      <m:t>&amp;</m:t>
                    </m:r>
                    <m:r>
                      <a:rPr lang="en-US" sz="1400" i="1">
                        <a:latin typeface="Cambria Math"/>
                      </a:rPr>
                      <m:t>𝐿</m:t>
                    </m:r>
                    <m:r>
                      <a:rPr lang="en-US" sz="1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i="1">
                            <a:latin typeface="Cambria Math"/>
                          </a:rPr>
                          <m:t>𝜕</m:t>
                        </m:r>
                        <m:r>
                          <a:rPr lang="en-US" sz="1400" i="1">
                            <a:latin typeface="Cambria Math"/>
                          </a:rPr>
                          <m:t>𝐹</m:t>
                        </m:r>
                      </m:num>
                      <m:den>
                        <m:r>
                          <a:rPr lang="en-US" sz="1400" i="1">
                            <a:latin typeface="Cambria Math"/>
                          </a:rPr>
                          <m:t>𝜕</m:t>
                        </m:r>
                        <m:r>
                          <a:rPr lang="en-US" sz="1400" i="1">
                            <a:latin typeface="Cambria Math"/>
                          </a:rPr>
                          <m:t>𝑆</m:t>
                        </m:r>
                      </m:den>
                    </m:f>
                    <m:r>
                      <a:rPr lang="en-US" sz="1400" i="1">
                        <a:latin typeface="Cambria Math"/>
                      </a:rPr>
                      <m:t>𝑑𝑆</m:t>
                    </m:r>
                  </m:oMath>
                </a14:m>
                <a:r>
                  <a:rPr lang="en-US" sz="1400"/>
                  <a:t> and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𝑉𝑒𝑔𝑎𝑃</m:t>
                    </m:r>
                    <m:r>
                      <a:rPr lang="en-US" sz="1400" i="1">
                        <a:latin typeface="Cambria Math"/>
                      </a:rPr>
                      <m:t>&amp;</m:t>
                    </m:r>
                    <m:r>
                      <a:rPr lang="en-US" sz="1400" i="1">
                        <a:latin typeface="Cambria Math"/>
                      </a:rPr>
                      <m:t>𝐿</m:t>
                    </m:r>
                    <m:r>
                      <a:rPr lang="en-US" sz="1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i="1">
                            <a:latin typeface="Cambria Math"/>
                          </a:rPr>
                          <m:t>𝜕</m:t>
                        </m:r>
                        <m:r>
                          <a:rPr lang="en-US" sz="1400" i="1">
                            <a:latin typeface="Cambria Math"/>
                          </a:rPr>
                          <m:t>𝐹</m:t>
                        </m:r>
                      </m:num>
                      <m:den>
                        <m:sSub>
                          <m:sSubPr>
                            <m:ctrlPr>
                              <a:rPr lang="en-CA" sz="1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𝜕𝜎</m:t>
                            </m:r>
                          </m:e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𝑑</m:t>
                        </m:r>
                        <m:r>
                          <a:rPr lang="en-US" sz="1400" i="1">
                            <a:latin typeface="Cambria Math"/>
                          </a:rPr>
                          <m:t>𝜎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endParaRPr lang="en-CA" sz="14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55576" y="1347614"/>
                <a:ext cx="7658732" cy="340491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72434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Sensitivity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755576" y="1347614"/>
                <a:ext cx="7658732" cy="3404914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Backbone Adjustment (Cont)</a:t>
                </a:r>
                <a:endParaRPr lang="en-CA"/>
              </a:p>
              <a:p>
                <a:pPr lvl="0"/>
                <a:r>
                  <a:rPr lang="en-US" sz="1600"/>
                  <a:t>If the implied volatility is a function of the ATM volatility and moneyness K/S (sticky moneyness or stricky Delta assumption), i.e.,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</a:rPr>
                      <m:t>𝜎</m:t>
                    </m:r>
                    <m:r>
                      <a:rPr lang="en-US" sz="16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𝜎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𝐴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+</m:t>
                    </m:r>
                    <m:r>
                      <a:rPr lang="en-US" sz="1600" i="1">
                        <a:latin typeface="Cambria Math"/>
                      </a:rPr>
                      <m:t>𝑓</m:t>
                    </m:r>
                    <m:r>
                      <a:rPr lang="en-US" sz="1600" i="1">
                        <a:latin typeface="Cambria Math"/>
                      </a:rPr>
                      <m:t>(</m:t>
                    </m:r>
                    <m:r>
                      <a:rPr lang="en-US" sz="1600" i="1">
                        <a:latin typeface="Cambria Math"/>
                      </a:rPr>
                      <m:t>𝑆</m:t>
                    </m:r>
                    <m:r>
                      <a:rPr lang="en-US" sz="1600" i="1">
                        <a:latin typeface="Cambria Math"/>
                      </a:rPr>
                      <m:t>,</m:t>
                    </m:r>
                    <m:r>
                      <a:rPr lang="en-US" sz="1600" i="1">
                        <a:latin typeface="Cambria Math"/>
                      </a:rPr>
                      <m:t>𝐾</m:t>
                    </m:r>
                    <m:r>
                      <a:rPr lang="en-US" sz="16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1600"/>
                  <a:t>, the first order approximation of the option value is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/>
                        </a:rPr>
                        <m:t>∆</m:t>
                      </m:r>
                      <m:r>
                        <a:rPr lang="en-US" sz="1400" i="1">
                          <a:latin typeface="Cambria Math"/>
                        </a:rPr>
                        <m:t>𝑉</m:t>
                      </m:r>
                      <m:r>
                        <a:rPr lang="en-US" sz="1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𝜕</m:t>
                          </m:r>
                          <m:r>
                            <a:rPr lang="en-US" sz="1400" i="1">
                              <a:latin typeface="Cambria Math"/>
                            </a:rPr>
                            <m:t>𝐹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𝜕</m:t>
                          </m:r>
                          <m:r>
                            <a:rPr lang="en-US" sz="1400" i="1">
                              <a:latin typeface="Cambria Math"/>
                            </a:rPr>
                            <m:t>𝑆</m:t>
                          </m:r>
                        </m:den>
                      </m:f>
                      <m:r>
                        <a:rPr lang="en-US" sz="1400" i="1">
                          <a:latin typeface="Cambria Math"/>
                        </a:rPr>
                        <m:t>𝑑𝑆</m:t>
                      </m:r>
                      <m:r>
                        <a:rPr lang="en-US" sz="1400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𝜕</m:t>
                          </m:r>
                          <m:r>
                            <a:rPr lang="en-US" sz="1400" i="1">
                              <a:latin typeface="Cambria Math"/>
                            </a:rPr>
                            <m:t>𝐹</m:t>
                          </m:r>
                        </m:num>
                        <m:den>
                          <m:sSub>
                            <m:sSub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𝜕𝜎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𝑑</m:t>
                          </m:r>
                          <m:r>
                            <a:rPr lang="en-US" sz="1400" i="1">
                              <a:latin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sz="1400" i="1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1400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𝜕</m:t>
                          </m:r>
                          <m:r>
                            <a:rPr lang="en-US" sz="1400" i="1">
                              <a:latin typeface="Cambria Math"/>
                            </a:rPr>
                            <m:t>𝐹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𝜕𝜎</m:t>
                          </m:r>
                        </m:den>
                      </m:f>
                      <m:f>
                        <m:f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𝜕𝜎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𝜕</m:t>
                          </m:r>
                          <m:r>
                            <a:rPr lang="en-US" sz="1400" i="1">
                              <a:latin typeface="Cambria Math"/>
                            </a:rPr>
                            <m:t>𝑆</m:t>
                          </m:r>
                        </m:den>
                      </m:f>
                      <m:r>
                        <a:rPr lang="en-US" sz="1400" i="1">
                          <a:latin typeface="Cambria Math"/>
                        </a:rPr>
                        <m:t>𝑑𝑆</m:t>
                      </m:r>
                      <m:r>
                        <a:rPr lang="en-US" sz="1400" i="1">
                          <a:latin typeface="Cambria Math"/>
                        </a:rPr>
                        <m:t>=</m:t>
                      </m:r>
                      <m:r>
                        <a:rPr lang="en-US" sz="1400" i="1">
                          <a:latin typeface="Cambria Math"/>
                        </a:rPr>
                        <m:t>𝐷𝑒𝑙𝑡𝑎𝑃</m:t>
                      </m:r>
                      <m:r>
                        <a:rPr lang="en-US" sz="1400" i="1">
                          <a:latin typeface="Cambria Math"/>
                        </a:rPr>
                        <m:t>&amp;</m:t>
                      </m:r>
                      <m:r>
                        <a:rPr lang="en-US" sz="1400" i="1">
                          <a:latin typeface="Cambria Math"/>
                        </a:rPr>
                        <m:t>𝐿</m:t>
                      </m:r>
                      <m:r>
                        <a:rPr lang="en-US" sz="1400" i="1">
                          <a:latin typeface="Cambria Math"/>
                        </a:rPr>
                        <m:t>+</m:t>
                      </m:r>
                      <m:r>
                        <a:rPr lang="en-US" sz="1400" i="1">
                          <a:latin typeface="Cambria Math"/>
                        </a:rPr>
                        <m:t>𝑉𝑒𝑔𝑎𝑃</m:t>
                      </m:r>
                      <m:r>
                        <a:rPr lang="en-US" sz="1400" i="1">
                          <a:latin typeface="Cambria Math"/>
                        </a:rPr>
                        <m:t>&amp;</m:t>
                      </m:r>
                      <m:r>
                        <a:rPr lang="en-US" sz="1400" i="1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en-CA" sz="1400"/>
              </a:p>
              <a:p>
                <a:pPr marL="533400" lvl="1" indent="0">
                  <a:buNone/>
                </a:pPr>
                <a:r>
                  <a:rPr lang="en-US" sz="1400"/>
                  <a:t>where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𝐷𝑒𝑙𝑡𝑎𝑃</m:t>
                    </m:r>
                    <m:r>
                      <a:rPr lang="en-US" sz="1400" i="1">
                        <a:latin typeface="Cambria Math"/>
                      </a:rPr>
                      <m:t>&amp;</m:t>
                    </m:r>
                    <m:r>
                      <a:rPr lang="en-US" sz="1400" i="1">
                        <a:latin typeface="Cambria Math"/>
                      </a:rPr>
                      <m:t>𝐿</m:t>
                    </m:r>
                    <m:r>
                      <a:rPr lang="en-US" sz="1400" i="1">
                        <a:latin typeface="Cambria Math"/>
                      </a:rPr>
                      <m:t>=(</m:t>
                    </m:r>
                    <m:f>
                      <m:f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i="1">
                            <a:latin typeface="Cambria Math"/>
                          </a:rPr>
                          <m:t>𝜕</m:t>
                        </m:r>
                        <m:r>
                          <a:rPr lang="en-US" sz="1400" i="1">
                            <a:latin typeface="Cambria Math"/>
                          </a:rPr>
                          <m:t>𝐹</m:t>
                        </m:r>
                      </m:num>
                      <m:den>
                        <m:r>
                          <a:rPr lang="en-US" sz="1400" i="1">
                            <a:latin typeface="Cambria Math"/>
                          </a:rPr>
                          <m:t>𝜕</m:t>
                        </m:r>
                        <m:r>
                          <a:rPr lang="en-US" sz="1400" i="1">
                            <a:latin typeface="Cambria Math"/>
                          </a:rPr>
                          <m:t>𝑆</m:t>
                        </m:r>
                      </m:den>
                    </m:f>
                    <m:r>
                      <a:rPr lang="en-US" sz="14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i="1">
                            <a:latin typeface="Cambria Math"/>
                          </a:rPr>
                          <m:t>𝜕</m:t>
                        </m:r>
                        <m:r>
                          <a:rPr lang="en-US" sz="1400" i="1">
                            <a:latin typeface="Cambria Math"/>
                          </a:rPr>
                          <m:t>𝐹</m:t>
                        </m:r>
                      </m:num>
                      <m:den>
                        <m:r>
                          <a:rPr lang="en-US" sz="1400" i="1">
                            <a:latin typeface="Cambria Math"/>
                          </a:rPr>
                          <m:t>𝜕𝜎</m:t>
                        </m:r>
                      </m:den>
                    </m:f>
                    <m:f>
                      <m:f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i="1">
                            <a:latin typeface="Cambria Math"/>
                          </a:rPr>
                          <m:t>𝜕𝜎</m:t>
                        </m:r>
                      </m:num>
                      <m:den>
                        <m:r>
                          <a:rPr lang="en-US" sz="1400" i="1">
                            <a:latin typeface="Cambria Math"/>
                          </a:rPr>
                          <m:t>𝜕</m:t>
                        </m:r>
                        <m:r>
                          <a:rPr lang="en-US" sz="1400" i="1">
                            <a:latin typeface="Cambria Math"/>
                          </a:rPr>
                          <m:t>𝑆</m:t>
                        </m:r>
                      </m:den>
                    </m:f>
                    <m:r>
                      <a:rPr lang="en-US" sz="1400" i="1">
                        <a:latin typeface="Cambria Math"/>
                      </a:rPr>
                      <m:t>)</m:t>
                    </m:r>
                    <m:r>
                      <a:rPr lang="en-US" sz="1400" i="1">
                        <a:latin typeface="Cambria Math"/>
                      </a:rPr>
                      <m:t>𝑑𝑆</m:t>
                    </m:r>
                  </m:oMath>
                </a14:m>
                <a:r>
                  <a:rPr lang="en-US" sz="1400"/>
                  <a:t> and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𝑉𝑒𝑔𝑎𝑃</m:t>
                    </m:r>
                    <m:r>
                      <a:rPr lang="en-US" sz="1400" i="1">
                        <a:latin typeface="Cambria Math"/>
                      </a:rPr>
                      <m:t>&amp;</m:t>
                    </m:r>
                    <m:r>
                      <a:rPr lang="en-US" sz="1400" i="1">
                        <a:latin typeface="Cambria Math"/>
                      </a:rPr>
                      <m:t>𝐿</m:t>
                    </m:r>
                    <m:r>
                      <a:rPr lang="en-US" sz="1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i="1">
                            <a:latin typeface="Cambria Math"/>
                          </a:rPr>
                          <m:t>𝜕</m:t>
                        </m:r>
                        <m:r>
                          <a:rPr lang="en-US" sz="1400" i="1">
                            <a:latin typeface="Cambria Math"/>
                          </a:rPr>
                          <m:t>𝐹</m:t>
                        </m:r>
                      </m:num>
                      <m:den>
                        <m:sSub>
                          <m:sSubPr>
                            <m:ctrlPr>
                              <a:rPr lang="en-CA" sz="1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𝜕𝜎</m:t>
                            </m:r>
                          </m:e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𝑑</m:t>
                        </m:r>
                        <m:r>
                          <a:rPr lang="en-US" sz="1400" i="1">
                            <a:latin typeface="Cambria Math"/>
                          </a:rPr>
                          <m:t>𝜎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endParaRPr lang="en-CA" sz="1400"/>
              </a:p>
              <a:p>
                <a:pPr lvl="0"/>
                <a:r>
                  <a:rPr lang="en-US" sz="1600"/>
                  <a:t>Under sticky moneyness/Delta assumption, the DeltaP&amp;L above has one more item, i.e.,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>
                            <a:latin typeface="Cambria Math"/>
                          </a:rPr>
                          <m:t>𝜕</m:t>
                        </m:r>
                        <m:r>
                          <a:rPr lang="en-US" sz="1600" i="1">
                            <a:latin typeface="Cambria Math"/>
                          </a:rPr>
                          <m:t>𝐹</m:t>
                        </m:r>
                      </m:num>
                      <m:den>
                        <m:r>
                          <a:rPr lang="en-US" sz="1600" i="1">
                            <a:latin typeface="Cambria Math"/>
                          </a:rPr>
                          <m:t>𝜕𝜎</m:t>
                        </m:r>
                      </m:den>
                    </m:f>
                    <m:f>
                      <m:f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>
                            <a:latin typeface="Cambria Math"/>
                          </a:rPr>
                          <m:t>𝜕𝜎</m:t>
                        </m:r>
                      </m:num>
                      <m:den>
                        <m:r>
                          <a:rPr lang="en-US" sz="1600" i="1">
                            <a:latin typeface="Cambria Math"/>
                          </a:rPr>
                          <m:t>𝜕</m:t>
                        </m:r>
                        <m:r>
                          <a:rPr lang="en-US" sz="1600" i="1">
                            <a:latin typeface="Cambria Math"/>
                          </a:rPr>
                          <m:t>𝑆</m:t>
                        </m:r>
                      </m:den>
                    </m:f>
                    <m:r>
                      <a:rPr lang="en-US" sz="1600" i="1">
                        <a:latin typeface="Cambria Math"/>
                      </a:rPr>
                      <m:t>𝑑𝑆</m:t>
                    </m:r>
                  </m:oMath>
                </a14:m>
                <a:r>
                  <a:rPr lang="en-US" sz="1600"/>
                  <a:t> that is the backbone adjustment.</a:t>
                </a:r>
                <a:endParaRPr lang="en-CA" sz="1600"/>
              </a:p>
              <a:p>
                <a:pPr marL="533400" lvl="1" indent="0">
                  <a:buNone/>
                </a:pPr>
                <a:endParaRPr lang="en-CA" sz="14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55576" y="1347614"/>
                <a:ext cx="7658732" cy="340491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71731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ctrTitle" idx="4294967295"/>
          </p:nvPr>
        </p:nvSpPr>
        <p:spPr>
          <a:xfrm>
            <a:off x="3064700" y="1512936"/>
            <a:ext cx="55338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rgbClr val="ABE33F"/>
                </a:solidFill>
              </a:rPr>
              <a:t>Thanks!</a:t>
            </a:r>
            <a:endParaRPr sz="6000">
              <a:solidFill>
                <a:srgbClr val="ABE33F"/>
              </a:solidFill>
            </a:endParaRPr>
          </a:p>
        </p:txBody>
      </p:sp>
      <p:sp>
        <p:nvSpPr>
          <p:cNvPr id="278" name="Shape 278"/>
          <p:cNvSpPr/>
          <p:nvPr/>
        </p:nvSpPr>
        <p:spPr>
          <a:xfrm>
            <a:off x="406937" y="2499742"/>
            <a:ext cx="1274938" cy="1159802"/>
          </a:xfrm>
          <a:custGeom>
            <a:avLst/>
            <a:gdLst/>
            <a:ahLst/>
            <a:cxnLst/>
            <a:rect l="0" t="0" r="0" b="0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3275856" y="4011910"/>
            <a:ext cx="48245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" dirty="0"/>
              <a:t>You can find more details at</a:t>
            </a:r>
          </a:p>
          <a:p>
            <a:pPr>
              <a:buClr>
                <a:schemeClr val="dk1"/>
              </a:buClr>
              <a:buSzPts val="1100"/>
            </a:pPr>
            <a:r>
              <a:rPr lang="en-CA">
                <a:hlinkClick r:id="rId3"/>
              </a:rPr>
              <a:t>https://finpricing.com/lib/sensitivity.html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440537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Sensitivity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971600" y="1203598"/>
            <a:ext cx="7370700" cy="36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CA" sz="2800"/>
              <a:t>Summary</a:t>
            </a:r>
            <a:endParaRPr lang="en" sz="2800"/>
          </a:p>
          <a:p>
            <a:pPr lvl="0"/>
            <a:r>
              <a:rPr lang="en-US" sz="1600"/>
              <a:t>Financial Sensitivity Definition</a:t>
            </a:r>
            <a:endParaRPr lang="en-CA" sz="1600"/>
          </a:p>
          <a:p>
            <a:pPr lvl="0">
              <a:spcBef>
                <a:spcPts val="300"/>
              </a:spcBef>
            </a:pPr>
            <a:r>
              <a:rPr lang="en-US" sz="1600"/>
              <a:t>Delta Definition</a:t>
            </a:r>
            <a:endParaRPr lang="en-CA" sz="1600"/>
          </a:p>
          <a:p>
            <a:pPr lvl="0">
              <a:spcBef>
                <a:spcPts val="300"/>
              </a:spcBef>
            </a:pPr>
            <a:r>
              <a:rPr lang="en-US" sz="1600"/>
              <a:t>Vega Definition</a:t>
            </a:r>
            <a:endParaRPr lang="en-CA" sz="1600"/>
          </a:p>
          <a:p>
            <a:pPr lvl="0">
              <a:spcBef>
                <a:spcPts val="300"/>
              </a:spcBef>
            </a:pPr>
            <a:r>
              <a:rPr lang="en-US" sz="1600"/>
              <a:t>Gamma Definition</a:t>
            </a:r>
            <a:endParaRPr lang="en-CA" sz="1600"/>
          </a:p>
          <a:p>
            <a:pPr lvl="0">
              <a:spcBef>
                <a:spcPts val="300"/>
              </a:spcBef>
            </a:pPr>
            <a:r>
              <a:rPr lang="en-US" sz="1600"/>
              <a:t>Theta Definition</a:t>
            </a:r>
            <a:endParaRPr lang="en-CA" sz="1600"/>
          </a:p>
          <a:p>
            <a:pPr lvl="0">
              <a:spcBef>
                <a:spcPts val="300"/>
              </a:spcBef>
            </a:pPr>
            <a:r>
              <a:rPr lang="en-US" sz="1600"/>
              <a:t>Curvature Definition</a:t>
            </a:r>
            <a:endParaRPr lang="en-CA" sz="1600"/>
          </a:p>
          <a:p>
            <a:pPr lvl="0">
              <a:spcBef>
                <a:spcPts val="300"/>
              </a:spcBef>
            </a:pPr>
            <a:r>
              <a:rPr lang="en-US" sz="1600"/>
              <a:t>Option Sensitivity Pattern</a:t>
            </a:r>
            <a:endParaRPr lang="en-CA" sz="1600"/>
          </a:p>
          <a:p>
            <a:pPr lvl="0">
              <a:spcBef>
                <a:spcPts val="300"/>
              </a:spcBef>
            </a:pPr>
            <a:r>
              <a:rPr lang="en-US" sz="1600"/>
              <a:t>Sensitivity Hedging</a:t>
            </a:r>
            <a:endParaRPr lang="en-CA" sz="1600"/>
          </a:p>
          <a:p>
            <a:pPr>
              <a:spcBef>
                <a:spcPts val="300"/>
              </a:spcBef>
            </a:pPr>
            <a:r>
              <a:rPr lang="en-US" sz="1600"/>
              <a:t>Sensitivity Profit &amp; Loss (P&amp;L)</a:t>
            </a:r>
            <a:endParaRPr lang="en-CA" sz="1600"/>
          </a:p>
          <a:p>
            <a:pPr>
              <a:spcBef>
                <a:spcPts val="300"/>
              </a:spcBef>
            </a:pPr>
            <a:r>
              <a:rPr lang="en-US" sz="1600"/>
              <a:t>Backbone Adjustment</a:t>
            </a:r>
            <a:endParaRPr lang="en-CA" sz="1600"/>
          </a:p>
          <a:p>
            <a:pPr lvl="0"/>
            <a:endParaRPr lang="en-CA"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Sensitivity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1043608" y="1419622"/>
            <a:ext cx="7370700" cy="35283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Financial Sensitivity Definition</a:t>
            </a:r>
            <a:endParaRPr lang="en-CA"/>
          </a:p>
          <a:p>
            <a:pPr lvl="0">
              <a:spcBef>
                <a:spcPts val="1200"/>
              </a:spcBef>
            </a:pPr>
            <a:r>
              <a:rPr lang="en-US" sz="1600"/>
              <a:t>Financial sensitivity is the measure of the value reaction of a financial instrument to changes in underlying factors.</a:t>
            </a:r>
            <a:endParaRPr lang="en-CA" sz="1600"/>
          </a:p>
          <a:p>
            <a:pPr lvl="0"/>
            <a:r>
              <a:rPr lang="en-US" sz="1600"/>
              <a:t>The value of a financial instrument is impacted by many factors, such as interest rate, stock price, implied volatility, time, etc.</a:t>
            </a:r>
            <a:endParaRPr lang="en-CA" sz="1600"/>
          </a:p>
          <a:p>
            <a:pPr lvl="0"/>
            <a:r>
              <a:rPr lang="en-US" sz="1600"/>
              <a:t>Financial sensitivities are also called Greeks, such as Delta, Gamma, Vega and Theta.</a:t>
            </a:r>
            <a:endParaRPr lang="en-CA" sz="1600"/>
          </a:p>
          <a:p>
            <a:pPr lvl="0"/>
            <a:r>
              <a:rPr lang="en-US" sz="1600"/>
              <a:t>Financial sensitivities are risk measures that are more important than fair values.</a:t>
            </a:r>
            <a:endParaRPr lang="en-CA" sz="1600"/>
          </a:p>
          <a:p>
            <a:r>
              <a:rPr lang="en-US" sz="1600"/>
              <a:t>They are vital for risk management: isolating risk, hedging risk, explaining profit and loss, etc.</a:t>
            </a:r>
            <a:endParaRPr lang="en-CA" sz="1600"/>
          </a:p>
          <a:p>
            <a:pPr marL="76200" lvl="0" indent="0">
              <a:buNone/>
            </a:pPr>
            <a:endParaRPr lang="en-CA" sz="1600"/>
          </a:p>
        </p:txBody>
      </p:sp>
    </p:spTree>
    <p:extLst>
      <p:ext uri="{BB962C8B-B14F-4D97-AF65-F5344CB8AC3E}">
        <p14:creationId xmlns:p14="http://schemas.microsoft.com/office/powerpoint/2010/main" val="1977137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Sensitivity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683568" y="1491630"/>
                <a:ext cx="7658732" cy="3240360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Delta Definition</a:t>
                </a:r>
                <a:endParaRPr lang="en-CA"/>
              </a:p>
              <a:p>
                <a:pPr lvl="0"/>
                <a:r>
                  <a:rPr lang="en-US" sz="1600"/>
                  <a:t>Delta is a first-order Greek that measures the value change of a financial instrument with respect to changes in the underlying asset price.</a:t>
                </a:r>
                <a:endParaRPr lang="en-CA" sz="1600"/>
              </a:p>
              <a:p>
                <a:pPr lvl="0"/>
                <a:r>
                  <a:rPr lang="en-US" sz="1600"/>
                  <a:t>Interest rate Delta: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/>
                        </a:rPr>
                        <m:t>𝐼𝑟𝐷𝑒𝑙𝑡𝑎</m:t>
                      </m:r>
                      <m:r>
                        <a:rPr lang="en-US" sz="1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𝜕</m:t>
                          </m:r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𝜕</m:t>
                          </m:r>
                          <m:r>
                            <a:rPr lang="en-US" sz="1400" i="1">
                              <a:latin typeface="Cambria Math"/>
                            </a:rPr>
                            <m:t>𝑟</m:t>
                          </m:r>
                        </m:den>
                      </m:f>
                      <m:r>
                        <a:rPr lang="en-US" sz="1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  <m:d>
                            <m:d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+0.0001</m:t>
                              </m:r>
                            </m:e>
                          </m:d>
                          <m:r>
                            <a:rPr lang="en-US" sz="1400" i="1">
                              <a:latin typeface="Cambria Math"/>
                            </a:rPr>
                            <m:t>−</m:t>
                          </m:r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𝑟</m:t>
                          </m:r>
                          <m:r>
                            <a:rPr lang="en-US" sz="1400" i="1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0.0001</m:t>
                          </m:r>
                        </m:den>
                      </m:f>
                    </m:oMath>
                  </m:oMathPara>
                </a14:m>
                <a:endParaRPr lang="en-CA" sz="1400"/>
              </a:p>
              <a:p>
                <a:pPr marL="533400" lvl="1" indent="0">
                  <a:buNone/>
                </a:pPr>
                <a:r>
                  <a:rPr lang="en-US" sz="1400"/>
                  <a:t>where </a:t>
                </a:r>
                <a:r>
                  <a:rPr lang="en-US" sz="1400" i="1"/>
                  <a:t>V(r)</a:t>
                </a:r>
                <a:r>
                  <a:rPr lang="en-US" sz="1400"/>
                  <a:t> is the instrument value and </a:t>
                </a:r>
                <a:r>
                  <a:rPr lang="en-US" sz="1400" i="1"/>
                  <a:t>r</a:t>
                </a:r>
                <a:r>
                  <a:rPr lang="en-US" sz="1400"/>
                  <a:t> is the underlying interest rate.</a:t>
                </a:r>
                <a:endParaRPr lang="en-CA" sz="1400"/>
              </a:p>
              <a:p>
                <a:pPr lvl="0"/>
                <a:r>
                  <a:rPr lang="en-US" sz="1600"/>
                  <a:t>PV01, or dollar duration, is analogous to interest rate Delta but has the change value of a one-dollar annuity given by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/>
                        </a:rPr>
                        <m:t>𝑃𝑉</m:t>
                      </m:r>
                      <m:r>
                        <a:rPr lang="en-US" sz="1400" i="1">
                          <a:latin typeface="Cambria Math"/>
                        </a:rPr>
                        <m:t>01=</m:t>
                      </m:r>
                      <m:r>
                        <a:rPr lang="en-US" sz="1400" i="1">
                          <a:latin typeface="Cambria Math"/>
                        </a:rPr>
                        <m:t>𝑉</m:t>
                      </m:r>
                      <m:d>
                        <m:d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𝑟</m:t>
                          </m:r>
                          <m:r>
                            <a:rPr lang="en-US" sz="1400" i="1">
                              <a:latin typeface="Cambria Math"/>
                            </a:rPr>
                            <m:t>+0.0001</m:t>
                          </m:r>
                        </m:e>
                      </m:d>
                      <m:r>
                        <a:rPr lang="en-US" sz="1400" i="1">
                          <a:latin typeface="Cambria Math"/>
                        </a:rPr>
                        <m:t>−</m:t>
                      </m:r>
                      <m:r>
                        <a:rPr lang="en-US" sz="1400" i="1">
                          <a:latin typeface="Cambria Math"/>
                        </a:rPr>
                        <m:t>𝑉</m:t>
                      </m:r>
                      <m:r>
                        <a:rPr lang="en-US" sz="1400" i="1">
                          <a:latin typeface="Cambria Math"/>
                        </a:rPr>
                        <m:t>(</m:t>
                      </m:r>
                      <m:r>
                        <a:rPr lang="en-US" sz="1400" i="1">
                          <a:latin typeface="Cambria Math"/>
                        </a:rPr>
                        <m:t>𝑟</m:t>
                      </m:r>
                      <m:r>
                        <a:rPr lang="en-US" sz="1400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CA" sz="1400"/>
              </a:p>
              <a:p>
                <a:pPr marL="76200" indent="0">
                  <a:buNone/>
                </a:pPr>
                <a:endParaRPr lang="en-CA" sz="14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83568" y="1491630"/>
                <a:ext cx="7658732" cy="32403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1950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Sensitivity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683568" y="1347614"/>
                <a:ext cx="7730740" cy="3567642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Delta Definition (Cont)</a:t>
                </a:r>
                <a:endParaRPr lang="en-CA"/>
              </a:p>
              <a:p>
                <a:pPr lvl="0"/>
                <a:r>
                  <a:rPr lang="en-US" sz="1600"/>
                  <a:t>Credit Delta applicable to fixed income and credit product is given by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/>
                        </a:rPr>
                        <m:t>𝐶𝑟𝑒𝑑𝑖𝑡𝐷𝑒𝑙𝑡𝑎</m:t>
                      </m:r>
                      <m:r>
                        <a:rPr lang="en-US" sz="1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𝜕</m:t>
                          </m:r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𝜕</m:t>
                          </m:r>
                          <m:r>
                            <a:rPr lang="en-US" sz="1400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en-CA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  <m:d>
                            <m:d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𝑐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+0.0001</m:t>
                              </m:r>
                            </m:e>
                          </m:d>
                          <m:r>
                            <a:rPr lang="en-US" sz="1400" i="1">
                              <a:latin typeface="Cambria Math"/>
                            </a:rPr>
                            <m:t>−</m:t>
                          </m:r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𝑐</m:t>
                          </m:r>
                          <m:r>
                            <a:rPr lang="en-US" sz="1400" i="1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0.0001</m:t>
                          </m:r>
                        </m:den>
                      </m:f>
                    </m:oMath>
                  </m:oMathPara>
                </a14:m>
                <a:endParaRPr lang="en-CA" sz="1400"/>
              </a:p>
              <a:p>
                <a:pPr marL="533400" lvl="1" indent="0">
                  <a:buNone/>
                </a:pPr>
                <a:r>
                  <a:rPr lang="en-US" sz="1400"/>
                  <a:t>where </a:t>
                </a:r>
                <a:r>
                  <a:rPr lang="en-US" sz="1400" i="1"/>
                  <a:t>c</a:t>
                </a:r>
                <a:r>
                  <a:rPr lang="en-US" sz="1400"/>
                  <a:t> is the underlying credit spread.</a:t>
                </a:r>
                <a:endParaRPr lang="en-CA" sz="1400"/>
              </a:p>
              <a:p>
                <a:pPr lvl="0"/>
                <a:r>
                  <a:rPr lang="en-US" sz="1600"/>
                  <a:t>CR01 is analogous to credit Delta but has the change value of a one-dollar annuity given by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/>
                        </a:rPr>
                        <m:t>𝑃𝑉</m:t>
                      </m:r>
                      <m:r>
                        <a:rPr lang="en-US" sz="1400" i="1">
                          <a:latin typeface="Cambria Math"/>
                        </a:rPr>
                        <m:t>01=</m:t>
                      </m:r>
                      <m:r>
                        <a:rPr lang="en-US" sz="1400" i="1">
                          <a:latin typeface="Cambria Math"/>
                        </a:rPr>
                        <m:t>𝑉</m:t>
                      </m:r>
                      <m:d>
                        <m:d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𝑟</m:t>
                          </m:r>
                          <m:r>
                            <a:rPr lang="en-US" sz="1400" i="1">
                              <a:latin typeface="Cambria Math"/>
                            </a:rPr>
                            <m:t>+0.0001</m:t>
                          </m:r>
                        </m:e>
                      </m:d>
                      <m:r>
                        <a:rPr lang="en-US" sz="1400" i="1">
                          <a:latin typeface="Cambria Math"/>
                        </a:rPr>
                        <m:t>−</m:t>
                      </m:r>
                      <m:r>
                        <a:rPr lang="en-US" sz="1400" i="1">
                          <a:latin typeface="Cambria Math"/>
                        </a:rPr>
                        <m:t>𝑉</m:t>
                      </m:r>
                      <m:r>
                        <a:rPr lang="en-US" sz="1400" i="1">
                          <a:latin typeface="Cambria Math"/>
                        </a:rPr>
                        <m:t>(</m:t>
                      </m:r>
                      <m:r>
                        <a:rPr lang="en-US" sz="1400" i="1">
                          <a:latin typeface="Cambria Math"/>
                        </a:rPr>
                        <m:t>𝑟</m:t>
                      </m:r>
                      <m:r>
                        <a:rPr lang="en-US" sz="1400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CA" sz="1400"/>
              </a:p>
              <a:p>
                <a:pPr lvl="0"/>
                <a:r>
                  <a:rPr lang="en-US" sz="1600"/>
                  <a:t>Equity/FX/Commodity Delta 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/>
                        </a:rPr>
                        <m:t>𝐷𝑒𝑙𝑡𝑎</m:t>
                      </m:r>
                      <m:r>
                        <a:rPr lang="en-US" sz="1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𝜕</m:t>
                          </m:r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𝜕</m:t>
                          </m:r>
                          <m:r>
                            <a:rPr lang="en-US" sz="1400" i="1">
                              <a:latin typeface="Cambria Math"/>
                            </a:rPr>
                            <m:t>𝑆</m:t>
                          </m:r>
                        </m:den>
                      </m:f>
                      <m:r>
                        <a:rPr lang="en-US" sz="1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  <m:d>
                            <m:d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1.01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𝑆</m:t>
                              </m:r>
                            </m:e>
                          </m:d>
                          <m:r>
                            <a:rPr lang="en-US" sz="1400" i="1">
                              <a:latin typeface="Cambria Math"/>
                            </a:rPr>
                            <m:t>−</m:t>
                          </m:r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𝑆</m:t>
                          </m:r>
                          <m:r>
                            <a:rPr lang="en-US" sz="1400" i="1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0.01</m:t>
                          </m:r>
                          <m:r>
                            <a:rPr lang="en-CA" sz="1400" b="0" i="1" smtClean="0">
                              <a:latin typeface="Cambria Math"/>
                            </a:rPr>
                            <m:t>∗</m:t>
                          </m:r>
                          <m:r>
                            <a:rPr lang="en-US" sz="1400" i="1">
                              <a:latin typeface="Cambria Math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en-CA" sz="1400"/>
              </a:p>
              <a:p>
                <a:pPr marL="533400" lvl="1" indent="0">
                  <a:spcBef>
                    <a:spcPts val="600"/>
                  </a:spcBef>
                  <a:buNone/>
                </a:pPr>
                <a:r>
                  <a:rPr lang="en-US" sz="1400"/>
                  <a:t>where S is the underlying equity price or FX rate or commodity price</a:t>
                </a:r>
                <a:endParaRPr lang="en-CA" sz="1400"/>
              </a:p>
              <a:p>
                <a:pPr marL="76200" indent="0">
                  <a:buNone/>
                </a:pPr>
                <a:endParaRPr lang="en-CA" sz="14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83568" y="1347614"/>
                <a:ext cx="7730740" cy="356764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6165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Sensitivity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755576" y="1203598"/>
                <a:ext cx="7658732" cy="3816424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Vega Definition</a:t>
                </a:r>
                <a:endParaRPr lang="en-CA"/>
              </a:p>
              <a:p>
                <a:pPr lvl="0"/>
                <a:r>
                  <a:rPr lang="en-US" sz="1600"/>
                  <a:t>Vega is a first-order Greek that measures the value change of a financial instrument with respect to changes in the underlying implied volatility.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/>
                        </a:rPr>
                        <m:t>𝑉𝑒𝑔𝑎</m:t>
                      </m:r>
                      <m:r>
                        <a:rPr lang="en-US" sz="1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𝜕</m:t>
                          </m:r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𝜕𝜎</m:t>
                          </m:r>
                        </m:den>
                      </m:f>
                      <m:r>
                        <a:rPr lang="en-US" sz="1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  <m:d>
                            <m:d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𝜎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+∆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1400" i="1">
                              <a:latin typeface="Cambria Math"/>
                            </a:rPr>
                            <m:t>−</m:t>
                          </m:r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𝜎</m:t>
                          </m:r>
                          <m:r>
                            <a:rPr lang="en-US" sz="1400" i="1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∆</m:t>
                          </m:r>
                          <m:r>
                            <a:rPr lang="en-US" sz="1400" i="1">
                              <a:latin typeface="Cambria Math"/>
                            </a:rPr>
                            <m:t>𝜎</m:t>
                          </m:r>
                        </m:den>
                      </m:f>
                    </m:oMath>
                  </m:oMathPara>
                </a14:m>
                <a:endParaRPr lang="en-CA" sz="1400"/>
              </a:p>
              <a:p>
                <a:pPr marL="533400" lvl="1" indent="0">
                  <a:buNone/>
                </a:pPr>
                <a:r>
                  <a:rPr lang="en-US" sz="1400"/>
                  <a:t>where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𝜎</m:t>
                    </m:r>
                  </m:oMath>
                </a14:m>
                <a:r>
                  <a:rPr lang="en-US" sz="1400"/>
                  <a:t> is the implied volatility.</a:t>
                </a:r>
                <a:endParaRPr lang="en-CA" sz="1400"/>
              </a:p>
              <a:p>
                <a:pPr lvl="0"/>
                <a:r>
                  <a:rPr lang="en-US" sz="1600"/>
                  <a:t>Only non-linear products, such as options, have Vegas.</a:t>
                </a:r>
                <a:endParaRPr lang="en-CA" sz="1400"/>
              </a:p>
              <a:p>
                <a:pPr marL="76200" lvl="0" indent="0" algn="ctr">
                  <a:spcBef>
                    <a:spcPts val="1800"/>
                  </a:spcBef>
                  <a:buNone/>
                </a:pPr>
                <a:r>
                  <a:rPr lang="en-US"/>
                  <a:t>Gamma Definition</a:t>
                </a:r>
                <a:endParaRPr lang="en-CA"/>
              </a:p>
              <a:p>
                <a:pPr lvl="0"/>
                <a:r>
                  <a:rPr lang="en-US" sz="1600"/>
                  <a:t>Gamma is a second order Greek that measures the value change of a financial instrument with respect to changes in the underlying price.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/>
                        </a:rPr>
                        <m:t>𝐺𝑎𝑚𝑚𝑎</m:t>
                      </m:r>
                      <m:r>
                        <a:rPr lang="en-US" sz="1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</m:num>
                        <m:den>
                          <m:sSup>
                            <m:sSup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𝜕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𝑆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1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  <m:d>
                            <m:d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𝑆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+0.5∗∆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𝑆</m:t>
                              </m:r>
                            </m:e>
                          </m:d>
                          <m:r>
                            <a:rPr lang="en-US" sz="1400" i="1">
                              <a:latin typeface="Cambria Math"/>
                            </a:rPr>
                            <m:t>+</m:t>
                          </m:r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𝑆</m:t>
                          </m:r>
                          <m:r>
                            <a:rPr lang="en-US" sz="1400" i="1">
                              <a:latin typeface="Cambria Math"/>
                            </a:rPr>
                            <m:t>−0.5∗∆</m:t>
                          </m:r>
                          <m:r>
                            <a:rPr lang="en-US" sz="1400" i="1">
                              <a:latin typeface="Cambria Math"/>
                            </a:rPr>
                            <m:t>𝑆</m:t>
                          </m:r>
                          <m:r>
                            <a:rPr lang="en-US" sz="1400" i="1">
                              <a:latin typeface="Cambria Math"/>
                            </a:rPr>
                            <m:t>)−2</m:t>
                          </m:r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𝑆</m:t>
                          </m:r>
                          <m:r>
                            <a:rPr lang="en-US" sz="1400" i="1">
                              <a:latin typeface="Cambria Math"/>
                            </a:rPr>
                            <m:t>)</m:t>
                          </m:r>
                        </m:num>
                        <m:den>
                          <m:sSup>
                            <m:sSup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∆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𝑆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CA" sz="1400"/>
              </a:p>
              <a:p>
                <a:pPr marL="76200" indent="0">
                  <a:buNone/>
                </a:pPr>
                <a:endParaRPr lang="en-CA" sz="14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55576" y="1203598"/>
                <a:ext cx="7658732" cy="381642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9262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Sensitivity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755576" y="1275606"/>
                <a:ext cx="7658732" cy="3816424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Theta Definition</a:t>
                </a:r>
                <a:endParaRPr lang="en-CA"/>
              </a:p>
              <a:p>
                <a:pPr lvl="0"/>
                <a:r>
                  <a:rPr lang="en-US" sz="1600"/>
                  <a:t>Theta is a first order Greek that measures the value change of a financial instrument with respect to time.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/>
                        </a:rPr>
                        <m:t>𝑇h𝑒𝑡𝑎</m:t>
                      </m:r>
                      <m:r>
                        <a:rPr lang="en-US" sz="1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𝜕</m:t>
                          </m:r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𝜕</m:t>
                          </m:r>
                          <m:r>
                            <a:rPr lang="en-US" sz="1400" i="1">
                              <a:latin typeface="Cambria Math"/>
                            </a:rPr>
                            <m:t>𝑡</m:t>
                          </m:r>
                        </m:den>
                      </m:f>
                      <m:r>
                        <a:rPr lang="en-US" sz="1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  <m:d>
                            <m:d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+∆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1400" i="1">
                              <a:latin typeface="Cambria Math"/>
                            </a:rPr>
                            <m:t>−</m:t>
                          </m:r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𝑡</m:t>
                          </m:r>
                          <m:r>
                            <a:rPr lang="en-US" sz="1400" i="1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∆</m:t>
                          </m:r>
                          <m:r>
                            <a:rPr lang="en-US" sz="1400" i="1">
                              <a:latin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CA" sz="1400"/>
              </a:p>
              <a:p>
                <a:pPr marL="76200" lvl="0" indent="0" algn="ctr">
                  <a:spcBef>
                    <a:spcPts val="1800"/>
                  </a:spcBef>
                  <a:buNone/>
                </a:pPr>
                <a:r>
                  <a:rPr lang="en-US"/>
                  <a:t>Curvature Definition</a:t>
                </a:r>
                <a:endParaRPr lang="en-CA"/>
              </a:p>
              <a:p>
                <a:pPr lvl="0"/>
                <a:r>
                  <a:rPr lang="en-US" sz="1600"/>
                  <a:t>Curvature is a new risk measure for options introduced by Basel FRTB.</a:t>
                </a:r>
                <a:endParaRPr lang="en-CA" sz="1600"/>
              </a:p>
              <a:p>
                <a:pPr lvl="0"/>
                <a:r>
                  <a:rPr lang="en-US" sz="1600"/>
                  <a:t>It is a risk measure that captures the incremental risk not captured by the delta risk of price changes in the value of an option.</a:t>
                </a:r>
                <a:endParaRPr lang="en-CA" sz="1600"/>
              </a:p>
              <a:p>
                <a:pPr marL="0" indent="0">
                  <a:lnSpc>
                    <a:spcPct val="150000"/>
                  </a:lnSpc>
                  <a:spcBef>
                    <a:spcPts val="90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/>
                        </a:rPr>
                        <m:t>𝐶𝑢𝑟𝑣𝑎𝑡𝑢𝑟𝑒</m:t>
                      </m:r>
                      <m:r>
                        <a:rPr lang="en-US" sz="1400" i="1">
                          <a:latin typeface="Cambria Math"/>
                        </a:rPr>
                        <m:t>=</m:t>
                      </m:r>
                      <m:r>
                        <a:rPr lang="en-US" sz="1400" i="1">
                          <a:latin typeface="Cambria Math"/>
                        </a:rPr>
                        <m:t>𝑚𝑖𝑛</m:t>
                      </m:r>
                      <m:d>
                        <m:dPr>
                          <m:begChr m:val="{"/>
                          <m:endChr m:val="}"/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  <m:d>
                            <m:d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𝑆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+∆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𝑊</m:t>
                              </m:r>
                            </m:e>
                          </m:d>
                          <m:r>
                            <a:rPr lang="en-US" sz="1400" i="1">
                              <a:latin typeface="Cambria Math"/>
                            </a:rPr>
                            <m:t>−</m:t>
                          </m:r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  <m:d>
                            <m:d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𝑆</m:t>
                              </m:r>
                            </m:e>
                          </m:d>
                          <m:r>
                            <a:rPr lang="en-US" sz="1400" i="1">
                              <a:latin typeface="Cambria Math"/>
                            </a:rPr>
                            <m:t>−∆</m:t>
                          </m:r>
                          <m:r>
                            <a:rPr lang="en-US" sz="1400" i="1">
                              <a:latin typeface="Cambria Math"/>
                            </a:rPr>
                            <m:t>𝑊</m:t>
                          </m:r>
                          <m:r>
                            <a:rPr lang="en-US" sz="1400" i="1">
                              <a:latin typeface="Cambria Math"/>
                            </a:rPr>
                            <m:t>∗</m:t>
                          </m:r>
                          <m:r>
                            <a:rPr lang="en-US" sz="1400" i="1">
                              <a:latin typeface="Cambria Math"/>
                            </a:rPr>
                            <m:t>𝐷𝑒𝑙𝑡𝑎</m:t>
                          </m:r>
                          <m:r>
                            <a:rPr lang="en-US" sz="1400" i="1">
                              <a:latin typeface="Cambria Math"/>
                            </a:rPr>
                            <m:t>, </m:t>
                          </m:r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  <m:d>
                            <m:d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𝑆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−∆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𝑊</m:t>
                              </m:r>
                            </m:e>
                          </m:d>
                          <m:r>
                            <a:rPr lang="en-US" sz="1400" i="1">
                              <a:latin typeface="Cambria Math"/>
                            </a:rPr>
                            <m:t>−</m:t>
                          </m:r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  <m:d>
                            <m:d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𝑆</m:t>
                              </m:r>
                            </m:e>
                          </m:d>
                          <m:r>
                            <a:rPr lang="en-US" sz="1400" i="1">
                              <a:latin typeface="Cambria Math"/>
                            </a:rPr>
                            <m:t>−∆</m:t>
                          </m:r>
                          <m:r>
                            <a:rPr lang="en-US" sz="1400" i="1">
                              <a:latin typeface="Cambria Math"/>
                            </a:rPr>
                            <m:t>𝑊</m:t>
                          </m:r>
                          <m:r>
                            <a:rPr lang="en-US" sz="1400" i="1">
                              <a:latin typeface="Cambria Math"/>
                            </a:rPr>
                            <m:t>∗</m:t>
                          </m:r>
                          <m:r>
                            <a:rPr lang="en-US" sz="1400" i="1">
                              <a:latin typeface="Cambria Math"/>
                            </a:rPr>
                            <m:t>𝐷𝑒𝑙𝑡𝑎</m:t>
                          </m:r>
                        </m:e>
                      </m:d>
                    </m:oMath>
                  </m:oMathPara>
                </a14:m>
                <a:endParaRPr lang="en-CA" sz="1400"/>
              </a:p>
              <a:p>
                <a:pPr marL="533400" lvl="1" indent="0">
                  <a:buNone/>
                </a:pPr>
                <a:r>
                  <a:rPr lang="en-US" sz="1400"/>
                  <a:t>where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∆</m:t>
                    </m:r>
                    <m:r>
                      <a:rPr lang="en-US" sz="1400" i="1">
                        <a:latin typeface="Cambria Math"/>
                      </a:rPr>
                      <m:t>𝑊</m:t>
                    </m:r>
                  </m:oMath>
                </a14:m>
                <a:r>
                  <a:rPr lang="en-US" sz="1400"/>
                  <a:t> is the risk weight.</a:t>
                </a:r>
                <a:endParaRPr lang="en-CA" sz="1400"/>
              </a:p>
              <a:p>
                <a:pPr marL="76200" indent="0">
                  <a:buNone/>
                </a:pPr>
                <a:endParaRPr lang="en-CA" sz="14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55576" y="1275606"/>
                <a:ext cx="7658732" cy="381642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7823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Sensitivity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27584" y="1347614"/>
            <a:ext cx="7658732" cy="36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Option Sensitivity Pattern</a:t>
            </a:r>
            <a:endParaRPr lang="en-CA"/>
          </a:p>
          <a:p>
            <a:pPr lvl="0"/>
            <a:r>
              <a:rPr lang="en-US" sz="1600"/>
              <a:t>Sensitivity behaviors are critical for managing risk. </a:t>
            </a:r>
            <a:endParaRPr lang="en-CA" sz="1400"/>
          </a:p>
          <a:p>
            <a:r>
              <a:rPr lang="en-US" sz="1600"/>
              <a:t>Gamma</a:t>
            </a:r>
            <a:endParaRPr lang="en-CA" sz="1600"/>
          </a:p>
          <a:p>
            <a:pPr lvl="1">
              <a:spcBef>
                <a:spcPts val="600"/>
              </a:spcBef>
            </a:pPr>
            <a:r>
              <a:rPr lang="en-US" sz="1400"/>
              <a:t>Gamma behavior in relation to time to maturity shown below.</a:t>
            </a:r>
            <a:endParaRPr lang="en-CA" sz="1400"/>
          </a:p>
          <a:p>
            <a:pPr lvl="1"/>
            <a:r>
              <a:rPr lang="en-US" sz="1400"/>
              <a:t>Gamma has a greater effect on shorter dated options.</a:t>
            </a:r>
            <a:endParaRPr lang="en-CA" sz="1400"/>
          </a:p>
          <a:p>
            <a:pPr marL="533400" lvl="1" indent="0">
              <a:buNone/>
            </a:pPr>
            <a:endParaRPr lang="en-CA" sz="1600"/>
          </a:p>
        </p:txBody>
      </p:sp>
      <p:graphicFrame>
        <p:nvGraphicFramePr>
          <p:cNvPr id="4" name="Chart 3" title="Gamma vs Time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8971"/>
              </p:ext>
            </p:extLst>
          </p:nvPr>
        </p:nvGraphicFramePr>
        <p:xfrm>
          <a:off x="1619672" y="3075806"/>
          <a:ext cx="4572000" cy="1919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00810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Sensitivity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99592" y="1419622"/>
            <a:ext cx="7658732" cy="34563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Option Sensitivity Pattern (Cont)</a:t>
            </a:r>
            <a:endParaRPr lang="en-CA"/>
          </a:p>
          <a:p>
            <a:pPr lvl="1">
              <a:lnSpc>
                <a:spcPct val="150000"/>
              </a:lnSpc>
              <a:spcBef>
                <a:spcPts val="600"/>
              </a:spcBef>
            </a:pPr>
            <a:r>
              <a:rPr lang="en-US" sz="1400"/>
              <a:t>Gamma behavior in relation to moneyness shown below.</a:t>
            </a:r>
            <a:endParaRPr lang="en-CA" sz="1400"/>
          </a:p>
          <a:p>
            <a:pPr lvl="1">
              <a:lnSpc>
                <a:spcPct val="150000"/>
              </a:lnSpc>
            </a:pPr>
            <a:r>
              <a:rPr lang="en-US" sz="1400"/>
              <a:t>Gamma has the greatest impact on at-the-money options.</a:t>
            </a:r>
            <a:endParaRPr lang="en-CA" sz="1400"/>
          </a:p>
          <a:p>
            <a:pPr marL="533400" lvl="1" indent="0">
              <a:buNone/>
            </a:pPr>
            <a:endParaRPr lang="en-CA" sz="160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6415660"/>
              </p:ext>
            </p:extLst>
          </p:nvPr>
        </p:nvGraphicFramePr>
        <p:xfrm>
          <a:off x="1979712" y="2787774"/>
          <a:ext cx="4572000" cy="221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00843030"/>
      </p:ext>
    </p:extLst>
  </p:cSld>
  <p:clrMapOvr>
    <a:masterClrMapping/>
  </p:clrMapOvr>
</p:sld>
</file>

<file path=ppt/theme/theme1.xml><?xml version="1.0" encoding="utf-8"?>
<a:theme xmlns:a="http://schemas.openxmlformats.org/drawingml/2006/main" name="Escalu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2058</TotalTime>
  <Words>1233</Words>
  <Application>Microsoft Office PowerPoint</Application>
  <PresentationFormat>On-screen Show (16:9)</PresentationFormat>
  <Paragraphs>140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Karla</vt:lpstr>
      <vt:lpstr>Raleway</vt:lpstr>
      <vt:lpstr>Cambria Math</vt:lpstr>
      <vt:lpstr>Arial</vt:lpstr>
      <vt:lpstr>Escalus template</vt:lpstr>
      <vt:lpstr> Financial Sensitivity  Alex Yang  FinPricing  https://finpricing.com/productList.html  </vt:lpstr>
      <vt:lpstr>Sensitivity</vt:lpstr>
      <vt:lpstr>Sensitivity</vt:lpstr>
      <vt:lpstr>Sensitivity</vt:lpstr>
      <vt:lpstr>Sensitivity</vt:lpstr>
      <vt:lpstr>Sensitivity</vt:lpstr>
      <vt:lpstr>Sensitivity</vt:lpstr>
      <vt:lpstr>Sensitivity</vt:lpstr>
      <vt:lpstr>Sensitivity</vt:lpstr>
      <vt:lpstr>Sensitivity</vt:lpstr>
      <vt:lpstr>Sensitivity</vt:lpstr>
      <vt:lpstr>Sensitivity</vt:lpstr>
      <vt:lpstr>Sensitivity</vt:lpstr>
      <vt:lpstr>Sensitivity</vt:lpstr>
      <vt:lpstr>Sensitivity</vt:lpstr>
      <vt:lpstr>Sensitivity</vt:lpstr>
      <vt:lpstr>Sensitivity</vt:lpstr>
      <vt:lpstr>Sensitivity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Finanical sensitivities and Greeks tutorial | FinPricing</dc:title>
  <dc:creator>Tom</dc:creator>
  <cp:lastModifiedBy>Tim Xiao</cp:lastModifiedBy>
  <cp:revision>150</cp:revision>
  <dcterms:modified xsi:type="dcterms:W3CDTF">2020-06-08T14:16:52Z</dcterms:modified>
</cp:coreProperties>
</file>