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4"/>
  </p:notesMasterIdLst>
  <p:sldIdLst>
    <p:sldId id="256" r:id="rId2"/>
    <p:sldId id="261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297" r:id="rId13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5"/>
    </p:embeddedFont>
    <p:embeddedFont>
      <p:font typeface="Gulim" panose="020B0600000101010101" pitchFamily="34" charset="-127"/>
      <p:regular r:id="rId16"/>
    </p:embeddedFont>
    <p:embeddedFont>
      <p:font typeface="Karla" panose="020B0604020202020204" charset="0"/>
      <p:regular r:id="rId17"/>
      <p:bold r:id="rId18"/>
      <p:italic r:id="rId19"/>
      <p:boldItalic r:id="rId20"/>
    </p:embeddedFont>
    <p:embeddedFont>
      <p:font typeface="Raleway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145309-564F-4F0F-801C-C215B3F1332B}">
  <a:tblStyle styleId="{96145309-564F-4F0F-801C-C215B3F133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980" autoAdjust="0"/>
  </p:normalViewPr>
  <p:slideViewPr>
    <p:cSldViewPr>
      <p:cViewPr varScale="1">
        <p:scale>
          <a:sx n="83" d="100"/>
          <a:sy n="83" d="100"/>
        </p:scale>
        <p:origin x="48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10534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0" name="Shape 10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0" t="0" r="0" b="0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1" name="Shape 11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0" t="0" r="0" b="0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hape 27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28" name="Shape 28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29" name="Shape 29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Shape 33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0" t="0" r="0" b="0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78" name="Shape 78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0" t="0" r="0" b="0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79" name="Shape 79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0" t="0" r="0" b="0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0" name="Shape 8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0" t="0" r="0" b="0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1" name="Shape 81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0" t="0" r="0" b="0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2" name="Shape 82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0" t="0" r="0" b="0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4064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8" r:id="rId3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inpricing.com/curveVolList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finpricing.com/lib/irc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1619672" y="2139702"/>
            <a:ext cx="6048672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br>
              <a:rPr lang="en" sz="4400" dirty="0"/>
            </a:br>
            <a:r>
              <a:rPr lang="en-US" sz="4400" dirty="0"/>
              <a:t>Incremental Risk Charge (IRC)</a:t>
            </a:r>
            <a:br>
              <a:rPr lang="en-CA" sz="4400" dirty="0"/>
            </a:br>
            <a:br>
              <a:rPr lang="en" sz="4400" dirty="0"/>
            </a:br>
            <a:r>
              <a:rPr lang="en" sz="2400" dirty="0"/>
              <a:t>Tom Mills</a:t>
            </a:r>
            <a:br>
              <a:rPr lang="en" sz="2400" dirty="0"/>
            </a:br>
            <a:br>
              <a:rPr lang="en" sz="1800" dirty="0"/>
            </a:br>
            <a:r>
              <a:rPr lang="en" sz="1800" dirty="0"/>
              <a:t>FinPricing</a:t>
            </a:r>
            <a:br>
              <a:rPr lang="en" sz="1800" dirty="0"/>
            </a:br>
            <a:br>
              <a:rPr lang="en" sz="1800" dirty="0"/>
            </a:br>
            <a:r>
              <a:rPr lang="en-CA" sz="1600">
                <a:hlinkClick r:id="rId3"/>
              </a:rPr>
              <a:t>https://finpricing.com/curveVolList.html</a:t>
            </a:r>
            <a:br>
              <a:rPr lang="en" sz="1800" dirty="0"/>
            </a:br>
            <a:br>
              <a:rPr lang="en" sz="1800" dirty="0"/>
            </a:br>
            <a:endParaRPr dirty="0"/>
          </a:p>
        </p:txBody>
      </p:sp>
      <p:pic>
        <p:nvPicPr>
          <p:cNvPr id="3" name="Picture 2" descr="C:\CapTim\src\web\images\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954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27584" y="1203598"/>
                <a:ext cx="7632848" cy="3672408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Implementation</a:t>
                </a:r>
                <a:endParaRPr lang="en-CA"/>
              </a:p>
              <a:p>
                <a:pPr lvl="0"/>
                <a:r>
                  <a:rPr lang="en-US" sz="1600"/>
                  <a:t>Find all debt and credit deals.</a:t>
                </a:r>
                <a:endParaRPr lang="en-CA" sz="1600"/>
              </a:p>
              <a:p>
                <a:pPr lvl="0"/>
                <a:r>
                  <a:rPr lang="en-US" sz="1600"/>
                  <a:t>Banks can assign a liquidity horizon to each deal under conservative assumption. The liquidity horizon has a floor of 3 months</a:t>
                </a:r>
                <a:endParaRPr lang="en-CA" sz="1600"/>
              </a:p>
              <a:p>
                <a:pPr lvl="0"/>
                <a:r>
                  <a:rPr lang="en-US" sz="1600"/>
                  <a:t>Divide deals into portfolios based on liquidity horizons. </a:t>
                </a:r>
                <a:endParaRPr lang="en-CA" sz="1600"/>
              </a:p>
              <a:p>
                <a:pPr lvl="0"/>
                <a:r>
                  <a:rPr lang="en-US" sz="1600"/>
                  <a:t>Assuming that a portfolio has 3-months liquidity horizon, compute 3-month loss distribution  as follows</a:t>
                </a:r>
                <a:endParaRPr lang="en-CA" sz="1600"/>
              </a:p>
              <a:p>
                <a:pPr lvl="1"/>
                <a:r>
                  <a:rPr lang="en-US" sz="1400"/>
                  <a:t>Simulate default and migration at 3 months</a:t>
                </a:r>
                <a:endParaRPr lang="en-CA" sz="1400"/>
              </a:p>
              <a:p>
                <a:pPr lvl="1"/>
                <a:r>
                  <a:rPr lang="en-US" sz="1400"/>
                  <a:t>If default: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𝐷𝑒𝑓𝑎𝑢𝑙𝑡𝐿𝑜𝑠𝑠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  <m:r>
                          <a:rPr lang="en-US" sz="1400" i="1">
                            <a:latin typeface="Cambria Math"/>
                          </a:rPr>
                          <m:t>,3</m:t>
                        </m:r>
                        <m:r>
                          <a:rPr lang="en-US" sz="1400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𝐸𝑥𝑝𝑜𝑠𝑢𝑟𝑒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  <m:r>
                          <a:rPr lang="en-US" sz="1400" i="1">
                            <a:latin typeface="Cambria Math"/>
                          </a:rPr>
                          <m:t>,3</m:t>
                        </m:r>
                        <m:r>
                          <a:rPr lang="en-US" sz="1400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∗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𝐿𝐺𝐷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/>
                  <a:t>	</a:t>
                </a:r>
                <a:endParaRPr lang="en-CA" sz="1400"/>
              </a:p>
              <a:p>
                <a:pPr lvl="1"/>
                <a:r>
                  <a:rPr lang="en-US" sz="1400"/>
                  <a:t>If rating change: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𝑀𝑖𝑔𝑟𝑎𝑡𝑖𝑜𝑛𝐿𝑜𝑠𝑠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  <m:r>
                          <a:rPr lang="en-US" sz="1400" i="1">
                            <a:latin typeface="Cambria Math"/>
                          </a:rPr>
                          <m:t>,3</m:t>
                        </m:r>
                        <m:r>
                          <a:rPr lang="en-US" sz="1400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𝑀𝑇𝑀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  <m:r>
                          <a:rPr lang="en-US" sz="1400" i="1">
                            <a:latin typeface="Cambria Math"/>
                          </a:rPr>
                          <m:t>,3</m:t>
                        </m:r>
                        <m:r>
                          <a:rPr lang="en-US" sz="1400" i="1">
                            <a:latin typeface="Cambria Math"/>
                          </a:rPr>
                          <m:t>𝑚</m:t>
                        </m:r>
                        <m:r>
                          <a:rPr lang="en-US" sz="1400" i="1">
                            <a:latin typeface="Cambria Math"/>
                          </a:rPr>
                          <m:t>,</m:t>
                        </m:r>
                        <m:r>
                          <a:rPr lang="en-US" sz="1400" i="1">
                            <a:latin typeface="Cambria Math"/>
                          </a:rPr>
                          <m:t>𝑛𝑒𝑤𝑅𝑎𝑡𝑖𝑛𝑔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𝑀𝑇𝑀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  <m:r>
                          <a:rPr lang="en-US" sz="1400" i="1">
                            <a:latin typeface="Cambria Math"/>
                          </a:rPr>
                          <m:t>,0,</m:t>
                        </m:r>
                        <m:r>
                          <a:rPr lang="en-US" sz="1400" i="1">
                            <a:latin typeface="Cambria Math"/>
                          </a:rPr>
                          <m:t>𝑜𝑙𝑑𝑅𝑎𝑡𝑖𝑛𝑔</m:t>
                        </m:r>
                      </m:sub>
                    </m:sSub>
                  </m:oMath>
                </a14:m>
                <a:endParaRPr lang="en-CA" sz="1400"/>
              </a:p>
              <a:p>
                <a:pPr lvl="1"/>
                <a:r>
                  <a:rPr lang="en-US" sz="1400"/>
                  <a:t>Total loss: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𝑙𝑜𝑠𝑠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3</m:t>
                        </m:r>
                        <m:r>
                          <a:rPr lang="en-US" sz="1400" i="1">
                            <a:latin typeface="Cambria Math"/>
                          </a:rPr>
                          <m:t>𝑚</m:t>
                        </m:r>
                      </m:sub>
                    </m:sSub>
                    <m:r>
                      <a:rPr lang="en-US" sz="1400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𝐷𝑒𝑓𝑎𝑢𝑙𝑡𝐿𝑜𝑠𝑠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,3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𝑚</m:t>
                            </m:r>
                          </m:sub>
                        </m:sSub>
                        <m:r>
                          <a:rPr lang="en-US" sz="1400" i="1">
                            <a:latin typeface="Cambria Math"/>
                          </a:rPr>
                          <m:t>+</m:t>
                        </m:r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𝑗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CA" sz="1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𝑀𝑖𝑔𝑟𝑎𝑡𝑖𝑜𝑛𝐿𝑜𝑠𝑠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,3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𝑚</m:t>
                                </m:r>
                              </m:sub>
                            </m:sSub>
                          </m:e>
                        </m:nary>
                      </m:e>
                    </m:nary>
                  </m:oMath>
                </a14:m>
                <a:endParaRPr lang="en-CA" sz="1400"/>
              </a:p>
              <a:p>
                <a:pPr lvl="1"/>
                <a:r>
                  <a:rPr lang="en-US" sz="1400"/>
                  <a:t>Repeat for all scenarios to generate 3 month loss distribution</a:t>
                </a:r>
                <a:endParaRPr lang="en-CA" sz="1400"/>
              </a:p>
              <a:p>
                <a:pPr lvl="0"/>
                <a:endParaRPr lang="en-CA" sz="1600"/>
              </a:p>
              <a:p>
                <a:pPr marL="76200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27584" y="1203598"/>
                <a:ext cx="7632848" cy="3672408"/>
              </a:xfrm>
              <a:prstGeom prst="rect">
                <a:avLst/>
              </a:prstGeom>
              <a:blipFill rotWithShape="1">
                <a:blip r:embed="rId3"/>
                <a:stretch>
                  <a:fillRect b="-281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3337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419622"/>
            <a:ext cx="7632848" cy="33123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Implementation (Cont’d)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600"/>
              <a:t>Based on the constant level of risk assumption, the 3-6 months, 6-9 months and 9-12 months loss distributions are just the copy of 0-3 months lost distribution.</a:t>
            </a:r>
            <a:endParaRPr lang="en-CA" sz="1600"/>
          </a:p>
          <a:p>
            <a:pPr lvl="0"/>
            <a:r>
              <a:rPr lang="en-US" sz="1600"/>
              <a:t>The 1-year loss distribution is the convolution of 4 copies of the first 3-month loss distribution.</a:t>
            </a:r>
            <a:endParaRPr lang="en-CA" sz="1600"/>
          </a:p>
          <a:p>
            <a:pPr lvl="0"/>
            <a:r>
              <a:rPr lang="en-US" sz="1600"/>
              <a:t>IRC = 99.9% quantile of the 1-year loss distribution</a:t>
            </a:r>
            <a:endParaRPr lang="en-CA" sz="1600"/>
          </a:p>
          <a:p>
            <a:pPr marL="76200" lvl="0" indent="0">
              <a:buNone/>
            </a:pPr>
            <a:endParaRPr lang="en-CA" sz="1600"/>
          </a:p>
          <a:p>
            <a:pPr marL="76200" indent="0">
              <a:buNone/>
            </a:pPr>
            <a:endParaRPr lang="en-CA" sz="1400"/>
          </a:p>
        </p:txBody>
      </p:sp>
    </p:spTree>
    <p:extLst>
      <p:ext uri="{BB962C8B-B14F-4D97-AF65-F5344CB8AC3E}">
        <p14:creationId xmlns:p14="http://schemas.microsoft.com/office/powerpoint/2010/main" val="383780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ctrTitle" idx="4294967295"/>
          </p:nvPr>
        </p:nvSpPr>
        <p:spPr>
          <a:xfrm>
            <a:off x="3064700" y="1512936"/>
            <a:ext cx="55338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ABE33F"/>
                </a:solidFill>
              </a:rPr>
              <a:t>Thanks!</a:t>
            </a:r>
            <a:endParaRPr sz="6000">
              <a:solidFill>
                <a:srgbClr val="ABE33F"/>
              </a:solidFill>
            </a:endParaRPr>
          </a:p>
        </p:txBody>
      </p:sp>
      <p:sp>
        <p:nvSpPr>
          <p:cNvPr id="278" name="Shape 278"/>
          <p:cNvSpPr/>
          <p:nvPr/>
        </p:nvSpPr>
        <p:spPr>
          <a:xfrm>
            <a:off x="406937" y="2499742"/>
            <a:ext cx="1274938" cy="1159802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hape 274"/>
          <p:cNvSpPr txBox="1">
            <a:spLocks/>
          </p:cNvSpPr>
          <p:nvPr/>
        </p:nvSpPr>
        <p:spPr>
          <a:xfrm>
            <a:off x="3851920" y="3291830"/>
            <a:ext cx="5533800" cy="120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 b="0" i="0" u="none" strike="noStrike" cap="none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0" indent="0">
              <a:buClr>
                <a:schemeClr val="dk1"/>
              </a:buClr>
              <a:buSzPts val="1100"/>
              <a:buFont typeface="Arial"/>
              <a:buNone/>
            </a:pPr>
            <a:r>
              <a:rPr lang="en" sz="1800" dirty="0"/>
              <a:t>You can find more online details at</a:t>
            </a:r>
          </a:p>
          <a:p>
            <a:pPr marL="0" indent="0">
              <a:buClr>
                <a:schemeClr val="dk1"/>
              </a:buClr>
              <a:buSzPts val="1100"/>
              <a:buFont typeface="Arial"/>
              <a:buNone/>
            </a:pPr>
            <a:r>
              <a:rPr lang="en-CA" sz="1800">
                <a:hlinkClick r:id="rId3"/>
              </a:rPr>
              <a:t>https://finpricing.com/lib/irc.html</a:t>
            </a:r>
            <a:endParaRPr lang="en" sz="1800" dirty="0"/>
          </a:p>
        </p:txBody>
      </p:sp>
    </p:spTree>
    <p:extLst>
      <p:ext uri="{BB962C8B-B14F-4D97-AF65-F5344CB8AC3E}">
        <p14:creationId xmlns:p14="http://schemas.microsoft.com/office/powerpoint/2010/main" val="144053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99592" y="1491630"/>
            <a:ext cx="7370700" cy="30243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CA"/>
              <a:t>Summary</a:t>
            </a:r>
            <a:endParaRPr lang="en"/>
          </a:p>
          <a:p>
            <a:pPr lvl="0"/>
            <a:r>
              <a:rPr lang="en-US" sz="1600"/>
              <a:t>Market Risk Types</a:t>
            </a:r>
            <a:endParaRPr lang="en-CA" sz="1600"/>
          </a:p>
          <a:p>
            <a:pPr lvl="0"/>
            <a:r>
              <a:rPr lang="en-US" sz="1600"/>
              <a:t>IRC Definition</a:t>
            </a:r>
            <a:endParaRPr lang="en-CA" sz="1600"/>
          </a:p>
          <a:p>
            <a:pPr lvl="0"/>
            <a:r>
              <a:rPr lang="en-US" sz="1600"/>
              <a:t>IRC Scope</a:t>
            </a:r>
            <a:endParaRPr lang="en-CA" sz="1600"/>
          </a:p>
          <a:p>
            <a:pPr lvl="0"/>
            <a:r>
              <a:rPr lang="en-US" sz="1600"/>
              <a:t>IRC Main Features</a:t>
            </a:r>
            <a:endParaRPr lang="en-CA" sz="1600"/>
          </a:p>
          <a:p>
            <a:pPr lvl="0"/>
            <a:r>
              <a:rPr lang="en-US" sz="1600"/>
              <a:t>Default and Migration Simulation</a:t>
            </a:r>
          </a:p>
          <a:p>
            <a:r>
              <a:rPr lang="en-US" sz="1600"/>
              <a:t>Constant level of risk</a:t>
            </a:r>
            <a:endParaRPr lang="en-CA" sz="1600"/>
          </a:p>
          <a:p>
            <a:r>
              <a:rPr lang="en-US" sz="1600"/>
              <a:t>Implementation</a:t>
            </a:r>
            <a:endParaRPr lang="en-CA"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99592" y="1491630"/>
            <a:ext cx="7370700" cy="27363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Market Risk Types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600"/>
              <a:t>General market risk</a:t>
            </a:r>
            <a:endParaRPr lang="en-CA" sz="1600"/>
          </a:p>
          <a:p>
            <a:pPr lvl="0">
              <a:spcBef>
                <a:spcPts val="1200"/>
              </a:spcBef>
            </a:pPr>
            <a:r>
              <a:rPr lang="en-US" sz="1600"/>
              <a:t>Idiosyncratic or specific risk: such as equity specific risk and debt specific risk</a:t>
            </a:r>
            <a:endParaRPr lang="en-CA" sz="1600"/>
          </a:p>
          <a:p>
            <a:pPr lvl="0">
              <a:spcBef>
                <a:spcPts val="1200"/>
              </a:spcBef>
            </a:pPr>
            <a:r>
              <a:rPr lang="en-US" sz="1600"/>
              <a:t>Even risk (e.g., default or migration): IRC is intended to capture even risk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273202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99592" y="1347614"/>
            <a:ext cx="7370700" cy="34563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IRC Definition</a:t>
            </a:r>
            <a:endParaRPr lang="en-CA"/>
          </a:p>
          <a:p>
            <a:pPr lvl="0"/>
            <a:r>
              <a:rPr lang="en-US" sz="1600"/>
              <a:t>The incremental risk charge (IRC) is a new regulatory requirement from the Basel Committee in response to the financial crisis.</a:t>
            </a:r>
            <a:endParaRPr lang="en-CA" sz="1600"/>
          </a:p>
          <a:p>
            <a:pPr lvl="0"/>
            <a:r>
              <a:rPr lang="en-US" sz="1600"/>
              <a:t>IRC supplements existing Value-at-Risk (VaR) and captures the loss due to default and migration events at a </a:t>
            </a:r>
            <a:r>
              <a:rPr lang="en-US" sz="1600" b="1"/>
              <a:t>99.9%</a:t>
            </a:r>
            <a:r>
              <a:rPr lang="en-US" sz="1600"/>
              <a:t> confidence level over a </a:t>
            </a:r>
            <a:r>
              <a:rPr lang="en-US" sz="1600" b="1"/>
              <a:t>one-year</a:t>
            </a:r>
            <a:r>
              <a:rPr lang="en-US" sz="1600"/>
              <a:t> capital horizon.</a:t>
            </a:r>
          </a:p>
          <a:p>
            <a:pPr lvl="0"/>
            <a:endParaRPr lang="en-US" sz="1600"/>
          </a:p>
          <a:p>
            <a:pPr marL="76200" indent="0" algn="ctr">
              <a:buNone/>
            </a:pPr>
            <a:r>
              <a:rPr lang="en-US"/>
              <a:t>IRC Scope</a:t>
            </a:r>
            <a:endParaRPr lang="en-CA"/>
          </a:p>
          <a:p>
            <a:pPr lvl="0"/>
            <a:r>
              <a:rPr lang="en-US" sz="1600"/>
              <a:t>Debt instruments are subject to IRC.</a:t>
            </a:r>
            <a:endParaRPr lang="en-CA" sz="1600"/>
          </a:p>
          <a:p>
            <a:pPr lvl="0"/>
            <a:r>
              <a:rPr lang="en-US" sz="1600"/>
              <a:t>Credit products, including structured credit, are included in IRC.</a:t>
            </a:r>
            <a:endParaRPr lang="en-CA" sz="1600"/>
          </a:p>
          <a:p>
            <a:pPr lvl="0"/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279241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347614"/>
            <a:ext cx="7632848" cy="36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IRC Main Features</a:t>
            </a:r>
            <a:endParaRPr lang="en-CA"/>
          </a:p>
          <a:p>
            <a:pPr lvl="0"/>
            <a:r>
              <a:rPr lang="en-US" sz="1600"/>
              <a:t>Liquidity is explicitly modeled in IRC through liquidity horizon and constant level of risk.</a:t>
            </a:r>
            <a:endParaRPr lang="en-CA" sz="1600"/>
          </a:p>
          <a:p>
            <a:pPr lvl="0">
              <a:spcBef>
                <a:spcPts val="300"/>
              </a:spcBef>
            </a:pPr>
            <a:r>
              <a:rPr lang="en-US" sz="1600"/>
              <a:t>Constant level of risk assumption</a:t>
            </a:r>
            <a:endParaRPr lang="en-CA" sz="1600"/>
          </a:p>
          <a:p>
            <a:pPr lvl="1">
              <a:spcBef>
                <a:spcPts val="300"/>
              </a:spcBef>
            </a:pPr>
            <a:r>
              <a:rPr lang="en-US" sz="1400"/>
              <a:t>Hold portfolio constant over liquidity horizon</a:t>
            </a:r>
            <a:endParaRPr lang="en-CA" sz="1400"/>
          </a:p>
          <a:p>
            <a:pPr lvl="1"/>
            <a:r>
              <a:rPr lang="en-US" sz="1400"/>
              <a:t>Rebalance any default, downgraded, or upgraded positions at the beginning of each liquidity horizon </a:t>
            </a:r>
            <a:endParaRPr lang="en-CA" sz="1400"/>
          </a:p>
          <a:p>
            <a:pPr lvl="1"/>
            <a:r>
              <a:rPr lang="en-US" sz="1400"/>
              <a:t>Roll over any matured positions at the beginning of each horizon</a:t>
            </a:r>
            <a:endParaRPr lang="en-CA" sz="1400"/>
          </a:p>
          <a:p>
            <a:pPr>
              <a:spcBef>
                <a:spcPts val="300"/>
              </a:spcBef>
            </a:pPr>
            <a:r>
              <a:rPr lang="en-US" sz="1600"/>
              <a:t>Default and migration need to be simulated for one-year horizon.</a:t>
            </a:r>
            <a:endParaRPr lang="en-CA" sz="1600"/>
          </a:p>
          <a:p>
            <a:pPr>
              <a:spcBef>
                <a:spcPts val="300"/>
              </a:spcBef>
            </a:pPr>
            <a:r>
              <a:rPr lang="en-US" sz="1600"/>
              <a:t>Concentration measures the degree of a portfolio diversification. </a:t>
            </a:r>
          </a:p>
          <a:p>
            <a:pPr marL="533400" lvl="1" indent="0">
              <a:buNone/>
            </a:pPr>
            <a:r>
              <a:rPr lang="en-US" sz="1400"/>
              <a:t>For example, if a significant number of issuers belong to a certain category, the portfolio is a concentrated one.</a:t>
            </a:r>
            <a:endParaRPr lang="en-CA" sz="1400"/>
          </a:p>
          <a:p>
            <a:pPr lvl="0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37992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27584" y="1275606"/>
                <a:ext cx="7632848" cy="345638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Default and Migration Simulation</a:t>
                </a:r>
                <a:endParaRPr lang="en-CA"/>
              </a:p>
              <a:p>
                <a:pPr lvl="0">
                  <a:lnSpc>
                    <a:spcPct val="150000"/>
                  </a:lnSpc>
                </a:pPr>
                <a:r>
                  <a:rPr lang="en-US" sz="1600"/>
                  <a:t>Default and credit migration is commonly modeled by an asset model:</a:t>
                </a:r>
                <a:endParaRPr lang="en-CA" sz="1600"/>
              </a:p>
              <a:p>
                <a:pPr marL="76200" indent="0">
                  <a:lnSpc>
                    <a:spcPct val="150000"/>
                  </a:lnSpc>
                  <a:buNone/>
                </a:pPr>
                <a:r>
                  <a:rPr lang="en-US" sz="1600"/>
                  <a:t>	</a:t>
                </a:r>
              </a:p>
              <a:p>
                <a:pPr marL="76200" indent="0">
                  <a:lnSpc>
                    <a:spcPct val="150000"/>
                  </a:lnSpc>
                  <a:buNone/>
                </a:pPr>
                <a:r>
                  <a:rPr lang="en-US" sz="1400"/>
                  <a:t>           where </a:t>
                </a:r>
              </a:p>
              <a:p>
                <a:pPr marL="533400" lvl="1" indent="0">
                  <a:buNone/>
                </a:pPr>
                <a:r>
                  <a:rPr lang="en-US" sz="1400">
                    <a:latin typeface="Gulim"/>
                    <a:ea typeface="Gulim"/>
                  </a:rPr>
                  <a:t>	     </a:t>
                </a:r>
                <a:r>
                  <a:rPr lang="el-GR" sz="1400">
                    <a:latin typeface="Gulim"/>
                    <a:ea typeface="Gulim"/>
                  </a:rPr>
                  <a:t>φ</a:t>
                </a:r>
                <a:r>
                  <a:rPr lang="en-CA" sz="1400">
                    <a:latin typeface="Gulim"/>
                    <a:ea typeface="Gulim"/>
                  </a:rPr>
                  <a:t> </a:t>
                </a:r>
                <a:r>
                  <a:rPr lang="en-CA" sz="1400">
                    <a:latin typeface="Karla" panose="020B0604020202020204" charset="0"/>
                    <a:ea typeface="Karla" panose="020B0604020202020204" charset="0"/>
                  </a:rPr>
                  <a:t>is t</a:t>
                </a:r>
                <a:r>
                  <a:rPr lang="en-US" sz="1400"/>
                  <a:t>he systematic risk; </a:t>
                </a:r>
                <a:endParaRPr lang="en-CA" sz="1400"/>
              </a:p>
              <a:p>
                <a:pPr marL="533400" lvl="1" indent="0">
                  <a:spcBef>
                    <a:spcPts val="600"/>
                  </a:spcBef>
                  <a:buNone/>
                </a:pPr>
                <a:r>
                  <a:rPr lang="en-US" sz="1400"/>
                  <a:t>	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en-CA" sz="1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/>
                  <a:t> is the idiosyncratic risk for issuer/obligor </a:t>
                </a:r>
                <a:r>
                  <a:rPr lang="en-US" sz="1400" i="1"/>
                  <a:t>i;</a:t>
                </a:r>
                <a:endParaRPr lang="en-CA" sz="1400" i="1"/>
              </a:p>
              <a:p>
                <a:pPr marL="533400" lvl="1" indent="0">
                  <a:spcBef>
                    <a:spcPts val="600"/>
                  </a:spcBef>
                  <a:buNone/>
                </a:pPr>
                <a:r>
                  <a:rPr lang="en-US" sz="1400"/>
                  <a:t>	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CA" sz="1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CA" sz="1400" b="0" i="1" smtClean="0">
                        <a:latin typeface="Cambria Math"/>
                      </a:rPr>
                      <m:t>  </m:t>
                    </m:r>
                    <m:r>
                      <a:rPr lang="en-CA" sz="1400" b="0" i="1" smtClean="0">
                        <a:latin typeface="Cambria Math"/>
                      </a:rPr>
                      <m:t>𝑖𝑠</m:t>
                    </m:r>
                  </m:oMath>
                </a14:m>
                <a:r>
                  <a:rPr lang="en-US" sz="1400"/>
                  <a:t> the weighted correlation that systematic risk factor affects 	   	      issuer/obligor </a:t>
                </a:r>
                <a:r>
                  <a:rPr lang="en-US" sz="1400" i="1"/>
                  <a:t>i</a:t>
                </a:r>
                <a:r>
                  <a:rPr lang="en-US" sz="1400"/>
                  <a:t>;</a:t>
                </a:r>
                <a:endParaRPr lang="en-CA" sz="1400"/>
              </a:p>
              <a:p>
                <a:pPr marL="533400" lvl="1" indent="0">
                  <a:spcBef>
                    <a:spcPts val="600"/>
                  </a:spcBef>
                  <a:buNone/>
                </a:pPr>
                <a:r>
                  <a:rPr lang="en-US" sz="140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sz="1400" b="0" i="1" smtClean="0">
                            <a:latin typeface="Cambria Math"/>
                          </a:rPr>
                          <m:t>       </m:t>
                        </m:r>
                        <m:r>
                          <a:rPr lang="en-CA" sz="1400" b="0" i="1" smtClean="0"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en-CA" sz="1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CA" sz="14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CA" sz="1400" b="0" i="0" smtClean="0">
                        <a:latin typeface="Cambria Math"/>
                      </a:rPr>
                      <m:t>is</m:t>
                    </m:r>
                    <m:r>
                      <a:rPr lang="en-CA" sz="14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CA" sz="1400" b="0" i="0" smtClean="0">
                        <a:latin typeface="Cambria Math"/>
                      </a:rPr>
                      <m:t>th</m:t>
                    </m:r>
                  </m:oMath>
                </a14:m>
                <a:r>
                  <a:rPr lang="en-US" sz="1400"/>
                  <a:t>he normalized asset return or creditworthiness indicator for 	      	      issuer/obligor </a:t>
                </a:r>
                <a:r>
                  <a:rPr lang="en-US" sz="1400" i="1"/>
                  <a:t>i.</a:t>
                </a:r>
                <a:endParaRPr lang="en-CA" sz="1400" i="1"/>
              </a:p>
              <a:p>
                <a:pPr marL="76200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27584" y="1275606"/>
                <a:ext cx="7632848" cy="345638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403151"/>
            <a:ext cx="1440160" cy="38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1971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27584" y="1275606"/>
                <a:ext cx="7632848" cy="345638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Default and Migration Simulation (Cont</a:t>
                </a:r>
                <a:r>
                  <a:rPr lang="en-CA"/>
                  <a:t>’d)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1600"/>
                  <a:t>Determination of default and credit migration</a:t>
                </a:r>
                <a:endParaRPr lang="en-CA" sz="1600"/>
              </a:p>
              <a:p>
                <a:pPr lvl="1">
                  <a:spcBef>
                    <a:spcPts val="600"/>
                  </a:spcBef>
                </a:pPr>
                <a:r>
                  <a:rPr lang="en-US" sz="1400"/>
                  <a:t>Given historical default and transition probabilities (also called default transition matrix), the thresholds of default and credit migration can be computed.</a:t>
                </a:r>
                <a:endParaRPr lang="en-CA" sz="1400"/>
              </a:p>
              <a:p>
                <a:pPr lvl="1">
                  <a:spcBef>
                    <a:spcPts val="600"/>
                  </a:spcBef>
                </a:pPr>
                <a:r>
                  <a:rPr lang="en-US" sz="1400"/>
                  <a:t>For example, we can compute various rating thresholds for a BBB issuer as</a:t>
                </a:r>
                <a:endParaRPr lang="en-CA" sz="1400"/>
              </a:p>
              <a:p>
                <a:pPr marL="76200" indent="0">
                  <a:buNone/>
                </a:pPr>
                <a:r>
                  <a:rPr lang="en-CA" sz="1400"/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𝐷</m:t>
                        </m:r>
                      </m:sup>
                    </m:sSubSup>
                  </m:oMath>
                </a14:m>
                <a:r>
                  <a:rPr lang="en-US" sz="1400"/>
                  <a:t> 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𝐶𝐶𝐶</m:t>
                        </m:r>
                      </m:sup>
                    </m:sSubSup>
                  </m:oMath>
                </a14:m>
                <a:r>
                  <a:rPr lang="en-US" sz="140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𝐵</m:t>
                        </m:r>
                      </m:sup>
                    </m:sSubSup>
                  </m:oMath>
                </a14:m>
                <a:r>
                  <a:rPr lang="en-US" sz="140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𝐵𝐵</m:t>
                        </m:r>
                      </m:sup>
                    </m:sSubSup>
                  </m:oMath>
                </a14:m>
                <a:r>
                  <a:rPr lang="en-US" sz="140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p>
                    </m:sSubSup>
                  </m:oMath>
                </a14:m>
                <a:r>
                  <a:rPr lang="en-US" sz="140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𝐴</m:t>
                        </m:r>
                      </m:sup>
                    </m:sSubSup>
                  </m:oMath>
                </a14:m>
                <a:r>
                  <a:rPr lang="en-US" sz="140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𝐴𝐴</m:t>
                        </m:r>
                      </m:sup>
                    </m:sSubSup>
                  </m:oMath>
                </a14:m>
                <a:r>
                  <a:rPr lang="en-US" sz="140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𝐴𝐴𝐴</m:t>
                        </m:r>
                      </m:sup>
                    </m:sSubSup>
                  </m:oMath>
                </a14:m>
                <a:endParaRPr lang="en-CA" sz="1400"/>
              </a:p>
              <a:p>
                <a:pPr lvl="1">
                  <a:spcBef>
                    <a:spcPts val="600"/>
                  </a:spcBef>
                </a:pPr>
                <a:r>
                  <a:rPr lang="en-US" sz="1400"/>
                  <a:t>If the simulated and normalized asset value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/>
                  <a:t> is between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𝐴</m:t>
                        </m:r>
                      </m:sup>
                    </m:sSubSup>
                  </m:oMath>
                </a14:m>
                <a:r>
                  <a:rPr lang="en-US" sz="140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𝐴𝐴</m:t>
                        </m:r>
                      </m:sup>
                    </m:sSubSup>
                  </m:oMath>
                </a14:m>
                <a:r>
                  <a:rPr lang="en-US" sz="1400"/>
                  <a:t>, it means the issuer is migrated from BBB to AA, verse vice.</a:t>
                </a:r>
                <a:endParaRPr lang="en-CA" sz="1400"/>
              </a:p>
              <a:p>
                <a:pPr lvl="1">
                  <a:spcBef>
                    <a:spcPts val="600"/>
                  </a:spcBef>
                </a:pPr>
                <a:r>
                  <a:rPr lang="en-US" sz="1400"/>
                  <a:t>Similarly if the simulated asset value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/>
                  <a:t> is smaller than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𝐵𝐵𝐵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𝐷</m:t>
                        </m:r>
                      </m:sup>
                    </m:sSubSup>
                  </m:oMath>
                </a14:m>
                <a:r>
                  <a:rPr lang="en-US" sz="1400"/>
                  <a:t> , the issuer defaults</a:t>
                </a:r>
                <a:endParaRPr lang="en-CA" sz="1400"/>
              </a:p>
              <a:p>
                <a:pPr lvl="0">
                  <a:lnSpc>
                    <a:spcPct val="150000"/>
                  </a:lnSpc>
                </a:pPr>
                <a:endParaRPr lang="en-CA" sz="1400"/>
              </a:p>
              <a:p>
                <a:pPr marL="76200" indent="0">
                  <a:lnSpc>
                    <a:spcPct val="150000"/>
                  </a:lnSpc>
                  <a:buNone/>
                </a:pPr>
                <a:r>
                  <a:rPr lang="en-US" sz="1400"/>
                  <a:t>	</a:t>
                </a:r>
              </a:p>
              <a:p>
                <a:pPr marL="76200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27584" y="1275606"/>
                <a:ext cx="7632848" cy="345638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4948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275606"/>
            <a:ext cx="7632848" cy="34563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Constant level of risk</a:t>
            </a:r>
            <a:endParaRPr lang="en-CA"/>
          </a:p>
          <a:p>
            <a:pPr lvl="0"/>
            <a:r>
              <a:rPr lang="en-US" sz="1600"/>
              <a:t>The constant level of risk reflects recognition by regulators that securities/derivatives held in the trading book are generally much more liquid than those in the banking book.</a:t>
            </a:r>
            <a:endParaRPr lang="en-CA" sz="1600"/>
          </a:p>
          <a:p>
            <a:pPr lvl="0"/>
            <a:r>
              <a:rPr lang="en-US" sz="1600"/>
              <a:t>We interpret constant level of risk as constant loss distribution, i.e.,</a:t>
            </a:r>
            <a:endParaRPr lang="en-CA" sz="1600"/>
          </a:p>
          <a:p>
            <a:pPr lvl="1">
              <a:spcBef>
                <a:spcPts val="300"/>
              </a:spcBef>
            </a:pPr>
            <a:r>
              <a:rPr lang="en-CA" sz="1400"/>
              <a:t>The same loss distribution over each liquidity horizon</a:t>
            </a:r>
          </a:p>
          <a:p>
            <a:pPr lvl="1"/>
            <a:r>
              <a:rPr lang="en-CA" sz="1400"/>
              <a:t>The same rating over each liquidity horizon</a:t>
            </a:r>
          </a:p>
          <a:p>
            <a:pPr lvl="1"/>
            <a:r>
              <a:rPr lang="en-CA" sz="1400"/>
              <a:t>The same risk metrics over each liquidity horizon</a:t>
            </a:r>
          </a:p>
          <a:p>
            <a:r>
              <a:rPr lang="en-US" sz="1600"/>
              <a:t>For example, the liquidity horizon for a portfolio is 3 months. That means the bank holds its portfolio components constant for 3 months and then rebalances it by replacing any default or downgraded or upgraded positions so that the portfolio is returned to the initial level of risk.</a:t>
            </a:r>
            <a:endParaRPr lang="en-CA" sz="1600"/>
          </a:p>
          <a:p>
            <a:pPr marL="76200" indent="0">
              <a:buNone/>
            </a:pPr>
            <a:endParaRPr lang="en-CA" sz="1400"/>
          </a:p>
        </p:txBody>
      </p:sp>
    </p:spTree>
    <p:extLst>
      <p:ext uri="{BB962C8B-B14F-4D97-AF65-F5344CB8AC3E}">
        <p14:creationId xmlns:p14="http://schemas.microsoft.com/office/powerpoint/2010/main" val="996633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/>
              <a:t>IRC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203598"/>
            <a:ext cx="7632848" cy="36724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Constant level of risk (Cont’d)</a:t>
            </a:r>
            <a:endParaRPr lang="en-CA"/>
          </a:p>
          <a:p>
            <a:pPr lvl="0">
              <a:spcBef>
                <a:spcPts val="300"/>
              </a:spcBef>
            </a:pPr>
            <a:r>
              <a:rPr lang="en-US" sz="1600"/>
              <a:t>The process is repeated four times to arrive at 1-year shown as</a:t>
            </a:r>
          </a:p>
          <a:p>
            <a:pPr lvl="0"/>
            <a:endParaRPr lang="en-US" sz="1600"/>
          </a:p>
          <a:p>
            <a:pPr lvl="0"/>
            <a:endParaRPr lang="en-US" sz="1600"/>
          </a:p>
          <a:p>
            <a:pPr marL="76200" lvl="0" indent="0">
              <a:buNone/>
            </a:pPr>
            <a:endParaRPr lang="en-US" sz="1600"/>
          </a:p>
          <a:p>
            <a:pPr lvl="0"/>
            <a:endParaRPr lang="en-US" sz="1600"/>
          </a:p>
          <a:p>
            <a:pPr lvl="0"/>
            <a:endParaRPr lang="en-US" sz="1600"/>
          </a:p>
          <a:p>
            <a:pPr lvl="0">
              <a:spcBef>
                <a:spcPts val="0"/>
              </a:spcBef>
            </a:pPr>
            <a:r>
              <a:rPr lang="en-US" sz="1600"/>
              <a:t>In Monte Carlo context, this can be modeled by drawing 4 times from the single-period loss distribution measured over the liquidity horizon.</a:t>
            </a:r>
            <a:endParaRPr lang="en-CA" sz="1600"/>
          </a:p>
          <a:p>
            <a:pPr lvl="0">
              <a:spcBef>
                <a:spcPts val="300"/>
              </a:spcBef>
            </a:pPr>
            <a:r>
              <a:rPr lang="en-US" sz="1600"/>
              <a:t>The advantages of this assumption</a:t>
            </a:r>
            <a:endParaRPr lang="en-CA" sz="1600"/>
          </a:p>
          <a:p>
            <a:pPr lvl="1"/>
            <a:r>
              <a:rPr lang="en-US" sz="1400"/>
              <a:t>Avoid the complexity of rebalancing and roll-over</a:t>
            </a:r>
            <a:endParaRPr lang="en-CA" sz="1400"/>
          </a:p>
          <a:p>
            <a:pPr lvl="1"/>
            <a:r>
              <a:rPr lang="en-US" sz="1400"/>
              <a:t>Reduce computation significantly</a:t>
            </a:r>
            <a:endParaRPr lang="en-CA" sz="1400"/>
          </a:p>
          <a:p>
            <a:pPr lvl="0"/>
            <a:endParaRPr lang="en-CA" sz="1600"/>
          </a:p>
          <a:p>
            <a:pPr marL="76200" indent="0">
              <a:buNone/>
            </a:pPr>
            <a:endParaRPr lang="en-CA" sz="140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11710"/>
            <a:ext cx="5400600" cy="16561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682745"/>
      </p:ext>
    </p:extLst>
  </p:cSld>
  <p:clrMapOvr>
    <a:masterClrMapping/>
  </p:clrMapOvr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1795</TotalTime>
  <Words>822</Words>
  <Application>Microsoft Office PowerPoint</Application>
  <PresentationFormat>On-screen Show (16:9)</PresentationFormat>
  <Paragraphs>91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Cambria Math</vt:lpstr>
      <vt:lpstr>Arial</vt:lpstr>
      <vt:lpstr>Karla</vt:lpstr>
      <vt:lpstr>Gulim</vt:lpstr>
      <vt:lpstr>Raleway</vt:lpstr>
      <vt:lpstr>Escalus template</vt:lpstr>
      <vt:lpstr> Incremental Risk Charge (IRC)  Tom Mills  FinPricing  https://finpricing.com/curveVolList.html  </vt:lpstr>
      <vt:lpstr>IRC</vt:lpstr>
      <vt:lpstr>IRC</vt:lpstr>
      <vt:lpstr>IRC</vt:lpstr>
      <vt:lpstr>IRC</vt:lpstr>
      <vt:lpstr>IRC</vt:lpstr>
      <vt:lpstr>IRC</vt:lpstr>
      <vt:lpstr>IRC</vt:lpstr>
      <vt:lpstr>IRC</vt:lpstr>
      <vt:lpstr>IRC</vt:lpstr>
      <vt:lpstr>IRC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Incremental risk charge tutorial | FinPricing</dc:title>
  <dc:creator>Tom</dc:creator>
  <cp:lastModifiedBy>Tim Xiao</cp:lastModifiedBy>
  <cp:revision>140</cp:revision>
  <dcterms:modified xsi:type="dcterms:W3CDTF">2020-06-08T14:10:01Z</dcterms:modified>
</cp:coreProperties>
</file>