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15"/>
  </p:notesMasterIdLst>
  <p:sldIdLst>
    <p:sldId id="256" r:id="rId2"/>
    <p:sldId id="261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7" r:id="rId12"/>
    <p:sldId id="309" r:id="rId13"/>
    <p:sldId id="297" r:id="rId14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16"/>
    </p:embeddedFont>
    <p:embeddedFont>
      <p:font typeface="Karla" panose="020B0604020202020204" charset="0"/>
      <p:regular r:id="rId17"/>
      <p:bold r:id="rId18"/>
      <p:italic r:id="rId19"/>
      <p:boldItalic r:id="rId20"/>
    </p:embeddedFont>
    <p:embeddedFont>
      <p:font typeface="Raleway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6145309-564F-4F0F-801C-C215B3F1332B}">
  <a:tblStyle styleId="{96145309-564F-4F0F-801C-C215B3F1332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980" autoAdjust="0"/>
  </p:normalViewPr>
  <p:slideViewPr>
    <p:cSldViewPr>
      <p:cViewPr varScale="1">
        <p:scale>
          <a:sx n="83" d="100"/>
          <a:sy n="83" d="100"/>
        </p:scale>
        <p:origin x="480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310534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4C5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 flipH="1">
            <a:off x="6025" y="301575"/>
            <a:ext cx="9150050" cy="4496748"/>
          </a:xfrm>
          <a:custGeom>
            <a:avLst/>
            <a:gdLst/>
            <a:ahLst/>
            <a:cxnLst/>
            <a:rect l="0" t="0" r="0" b="0"/>
            <a:pathLst>
              <a:path w="366002" h="149344" extrusionOk="0">
                <a:moveTo>
                  <a:pt x="0" y="55491"/>
                </a:moveTo>
                <a:lnTo>
                  <a:pt x="0" y="107122"/>
                </a:lnTo>
                <a:lnTo>
                  <a:pt x="96507" y="149344"/>
                </a:lnTo>
                <a:lnTo>
                  <a:pt x="366002" y="116290"/>
                </a:lnTo>
                <a:lnTo>
                  <a:pt x="366002" y="40050"/>
                </a:lnTo>
                <a:lnTo>
                  <a:pt x="274079" y="0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10" name="Shape 10"/>
          <p:cNvSpPr/>
          <p:nvPr/>
        </p:nvSpPr>
        <p:spPr>
          <a:xfrm>
            <a:off x="-5900" y="759982"/>
            <a:ext cx="9144150" cy="3769800"/>
          </a:xfrm>
          <a:custGeom>
            <a:avLst/>
            <a:gdLst/>
            <a:ahLst/>
            <a:cxnLst/>
            <a:rect l="0" t="0" r="0" b="0"/>
            <a:pathLst>
              <a:path w="365766" h="150792" extrusionOk="0">
                <a:moveTo>
                  <a:pt x="365766" y="12416"/>
                </a:moveTo>
                <a:lnTo>
                  <a:pt x="289997" y="0"/>
                </a:lnTo>
                <a:lnTo>
                  <a:pt x="0" y="55421"/>
                </a:lnTo>
                <a:lnTo>
                  <a:pt x="0" y="127486"/>
                </a:lnTo>
                <a:lnTo>
                  <a:pt x="70927" y="150792"/>
                </a:lnTo>
                <a:lnTo>
                  <a:pt x="365766" y="122256"/>
                </a:lnTo>
                <a:close/>
              </a:path>
            </a:pathLst>
          </a:custGeom>
          <a:solidFill>
            <a:srgbClr val="00AE9D">
              <a:alpha val="26540"/>
            </a:srgbClr>
          </a:solidFill>
          <a:ln>
            <a:noFill/>
          </a:ln>
        </p:spPr>
      </p:sp>
      <p:sp>
        <p:nvSpPr>
          <p:cNvPr id="11" name="Shape 11"/>
          <p:cNvSpPr/>
          <p:nvPr/>
        </p:nvSpPr>
        <p:spPr>
          <a:xfrm>
            <a:off x="0" y="1351100"/>
            <a:ext cx="9156075" cy="2889063"/>
          </a:xfrm>
          <a:custGeom>
            <a:avLst/>
            <a:gdLst/>
            <a:ahLst/>
            <a:cxnLst/>
            <a:rect l="0" t="0" r="0" b="0"/>
            <a:pathLst>
              <a:path w="366243" h="106157" extrusionOk="0">
                <a:moveTo>
                  <a:pt x="241" y="0"/>
                </a:moveTo>
                <a:lnTo>
                  <a:pt x="0" y="77929"/>
                </a:lnTo>
                <a:lnTo>
                  <a:pt x="366243" y="106157"/>
                </a:lnTo>
                <a:lnTo>
                  <a:pt x="366243" y="4102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719025" y="1991825"/>
            <a:ext cx="5706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Shape 27"/>
          <p:cNvGrpSpPr/>
          <p:nvPr/>
        </p:nvGrpSpPr>
        <p:grpSpPr>
          <a:xfrm>
            <a:off x="-6025" y="0"/>
            <a:ext cx="9168125" cy="5163100"/>
            <a:chOff x="-6025" y="0"/>
            <a:chExt cx="9168125" cy="5163100"/>
          </a:xfrm>
        </p:grpSpPr>
        <p:sp>
          <p:nvSpPr>
            <p:cNvPr id="28" name="Shape 28"/>
            <p:cNvSpPr/>
            <p:nvPr/>
          </p:nvSpPr>
          <p:spPr>
            <a:xfrm>
              <a:off x="0" y="0"/>
              <a:ext cx="8552900" cy="1333000"/>
            </a:xfrm>
            <a:custGeom>
              <a:avLst/>
              <a:gdLst/>
              <a:ahLst/>
              <a:cxnLst/>
              <a:rect l="0" t="0" r="0" b="0"/>
              <a:pathLst>
                <a:path w="342116" h="53320" extrusionOk="0">
                  <a:moveTo>
                    <a:pt x="0" y="0"/>
                  </a:moveTo>
                  <a:lnTo>
                    <a:pt x="0" y="53320"/>
                  </a:lnTo>
                  <a:lnTo>
                    <a:pt x="342116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29" name="Shape 29"/>
            <p:cNvSpPr/>
            <p:nvPr/>
          </p:nvSpPr>
          <p:spPr>
            <a:xfrm>
              <a:off x="2563450" y="0"/>
              <a:ext cx="6580550" cy="1272675"/>
            </a:xfrm>
            <a:custGeom>
              <a:avLst/>
              <a:gdLst/>
              <a:ahLst/>
              <a:cxnLst/>
              <a:rect l="0" t="0" r="0" b="0"/>
              <a:pathLst>
                <a:path w="263222" h="50907" extrusionOk="0">
                  <a:moveTo>
                    <a:pt x="0" y="0"/>
                  </a:moveTo>
                  <a:lnTo>
                    <a:pt x="217381" y="50907"/>
                  </a:lnTo>
                  <a:lnTo>
                    <a:pt x="263222" y="10133"/>
                  </a:lnTo>
                  <a:lnTo>
                    <a:pt x="263222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0" name="Shape 30"/>
            <p:cNvSpPr/>
            <p:nvPr/>
          </p:nvSpPr>
          <p:spPr>
            <a:xfrm>
              <a:off x="-6025" y="2"/>
              <a:ext cx="7298300" cy="1471709"/>
            </a:xfrm>
            <a:custGeom>
              <a:avLst/>
              <a:gdLst/>
              <a:ahLst/>
              <a:cxnLst/>
              <a:rect l="0" t="0" r="0" b="0"/>
              <a:pathLst>
                <a:path w="291932" h="58628" extrusionOk="0">
                  <a:moveTo>
                    <a:pt x="0" y="18578"/>
                  </a:moveTo>
                  <a:lnTo>
                    <a:pt x="241" y="34019"/>
                  </a:lnTo>
                  <a:lnTo>
                    <a:pt x="221482" y="58628"/>
                  </a:lnTo>
                  <a:lnTo>
                    <a:pt x="291932" y="0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  <p:sp>
          <p:nvSpPr>
            <p:cNvPr id="31" name="Shape 31"/>
            <p:cNvSpPr/>
            <p:nvPr/>
          </p:nvSpPr>
          <p:spPr>
            <a:xfrm>
              <a:off x="3596100" y="4667000"/>
              <a:ext cx="5090700" cy="476500"/>
            </a:xfrm>
            <a:custGeom>
              <a:avLst/>
              <a:gdLst/>
              <a:ahLst/>
              <a:cxnLst/>
              <a:rect l="0" t="0" r="0" b="0"/>
              <a:pathLst>
                <a:path w="203628" h="19060" extrusionOk="0">
                  <a:moveTo>
                    <a:pt x="0" y="19060"/>
                  </a:moveTo>
                  <a:lnTo>
                    <a:pt x="203628" y="19060"/>
                  </a:lnTo>
                  <a:lnTo>
                    <a:pt x="157305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32" name="Shape 32"/>
            <p:cNvSpPr/>
            <p:nvPr/>
          </p:nvSpPr>
          <p:spPr>
            <a:xfrm>
              <a:off x="5525000" y="4692625"/>
              <a:ext cx="3637100" cy="470475"/>
            </a:xfrm>
            <a:custGeom>
              <a:avLst/>
              <a:gdLst/>
              <a:ahLst/>
              <a:cxnLst/>
              <a:rect l="0" t="0" r="0" b="0"/>
              <a:pathLst>
                <a:path w="145484" h="18819" extrusionOk="0">
                  <a:moveTo>
                    <a:pt x="145484" y="0"/>
                  </a:moveTo>
                  <a:lnTo>
                    <a:pt x="145484" y="18819"/>
                  </a:lnTo>
                  <a:lnTo>
                    <a:pt x="0" y="18819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3" name="Shape 33"/>
            <p:cNvSpPr/>
            <p:nvPr/>
          </p:nvSpPr>
          <p:spPr>
            <a:xfrm>
              <a:off x="7521475" y="4023125"/>
              <a:ext cx="1634600" cy="1139975"/>
            </a:xfrm>
            <a:custGeom>
              <a:avLst/>
              <a:gdLst/>
              <a:ahLst/>
              <a:cxnLst/>
              <a:rect l="0" t="0" r="0" b="0"/>
              <a:pathLst>
                <a:path w="65384" h="45599" extrusionOk="0">
                  <a:moveTo>
                    <a:pt x="65384" y="27022"/>
                  </a:moveTo>
                  <a:lnTo>
                    <a:pt x="65384" y="0"/>
                  </a:lnTo>
                  <a:lnTo>
                    <a:pt x="0" y="45599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</p:grp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◆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◆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◇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-2355" y="0"/>
            <a:ext cx="5209571" cy="983354"/>
          </a:xfrm>
          <a:custGeom>
            <a:avLst/>
            <a:gdLst/>
            <a:ahLst/>
            <a:cxnLst/>
            <a:rect l="0" t="0" r="0" b="0"/>
            <a:pathLst>
              <a:path w="342116" h="53320" extrusionOk="0">
                <a:moveTo>
                  <a:pt x="0" y="0"/>
                </a:moveTo>
                <a:lnTo>
                  <a:pt x="0" y="53320"/>
                </a:lnTo>
                <a:lnTo>
                  <a:pt x="342116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78" name="Shape 78"/>
          <p:cNvSpPr/>
          <p:nvPr/>
        </p:nvSpPr>
        <p:spPr>
          <a:xfrm>
            <a:off x="-6025" y="2"/>
            <a:ext cx="4445394" cy="1085644"/>
          </a:xfrm>
          <a:custGeom>
            <a:avLst/>
            <a:gdLst/>
            <a:ahLst/>
            <a:cxnLst/>
            <a:rect l="0" t="0" r="0" b="0"/>
            <a:pathLst>
              <a:path w="291932" h="58628" extrusionOk="0">
                <a:moveTo>
                  <a:pt x="0" y="18578"/>
                </a:moveTo>
                <a:lnTo>
                  <a:pt x="241" y="34019"/>
                </a:lnTo>
                <a:lnTo>
                  <a:pt x="221482" y="58628"/>
                </a:lnTo>
                <a:lnTo>
                  <a:pt x="291932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79" name="Shape 79"/>
          <p:cNvSpPr/>
          <p:nvPr/>
        </p:nvSpPr>
        <p:spPr>
          <a:xfrm>
            <a:off x="6375475" y="4745747"/>
            <a:ext cx="2548913" cy="400879"/>
          </a:xfrm>
          <a:custGeom>
            <a:avLst/>
            <a:gdLst/>
            <a:ahLst/>
            <a:cxnLst/>
            <a:rect l="0" t="0" r="0" b="0"/>
            <a:pathLst>
              <a:path w="203628" h="19060" extrusionOk="0">
                <a:moveTo>
                  <a:pt x="0" y="19060"/>
                </a:moveTo>
                <a:lnTo>
                  <a:pt x="203628" y="19060"/>
                </a:lnTo>
                <a:lnTo>
                  <a:pt x="157305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80" name="Shape 80"/>
          <p:cNvSpPr/>
          <p:nvPr/>
        </p:nvSpPr>
        <p:spPr>
          <a:xfrm>
            <a:off x="7341180" y="4767304"/>
            <a:ext cx="1821096" cy="395811"/>
          </a:xfrm>
          <a:custGeom>
            <a:avLst/>
            <a:gdLst/>
            <a:ahLst/>
            <a:cxnLst/>
            <a:rect l="0" t="0" r="0" b="0"/>
            <a:pathLst>
              <a:path w="145484" h="18819" extrusionOk="0">
                <a:moveTo>
                  <a:pt x="145484" y="0"/>
                </a:moveTo>
                <a:lnTo>
                  <a:pt x="145484" y="18819"/>
                </a:lnTo>
                <a:lnTo>
                  <a:pt x="0" y="18819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81" name="Shape 81"/>
          <p:cNvSpPr/>
          <p:nvPr/>
        </p:nvSpPr>
        <p:spPr>
          <a:xfrm>
            <a:off x="8340717" y="4204075"/>
            <a:ext cx="818444" cy="959061"/>
          </a:xfrm>
          <a:custGeom>
            <a:avLst/>
            <a:gdLst/>
            <a:ahLst/>
            <a:cxnLst/>
            <a:rect l="0" t="0" r="0" b="0"/>
            <a:pathLst>
              <a:path w="65384" h="45599" extrusionOk="0">
                <a:moveTo>
                  <a:pt x="65384" y="27022"/>
                </a:moveTo>
                <a:lnTo>
                  <a:pt x="65384" y="0"/>
                </a:lnTo>
                <a:lnTo>
                  <a:pt x="0" y="45599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82" name="Shape 82"/>
          <p:cNvSpPr/>
          <p:nvPr/>
        </p:nvSpPr>
        <p:spPr>
          <a:xfrm>
            <a:off x="1559025" y="-6025"/>
            <a:ext cx="4116775" cy="944875"/>
          </a:xfrm>
          <a:custGeom>
            <a:avLst/>
            <a:gdLst/>
            <a:ahLst/>
            <a:cxnLst/>
            <a:rect l="0" t="0" r="0" b="0"/>
            <a:pathLst>
              <a:path w="164671" h="37795" extrusionOk="0">
                <a:moveTo>
                  <a:pt x="0" y="241"/>
                </a:moveTo>
                <a:lnTo>
                  <a:pt x="132407" y="37795"/>
                </a:lnTo>
                <a:lnTo>
                  <a:pt x="164671" y="0"/>
                </a:lnTo>
                <a:lnTo>
                  <a:pt x="160329" y="241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84064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◇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8" r:id="rId3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inpricing.com/product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finpricing.com/lib/initialMargin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ctrTitle"/>
          </p:nvPr>
        </p:nvSpPr>
        <p:spPr>
          <a:xfrm>
            <a:off x="1187624" y="2139702"/>
            <a:ext cx="6912768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br>
              <a:rPr lang="en" sz="4400" dirty="0"/>
            </a:br>
            <a:r>
              <a:rPr lang="en-US" sz="4400" dirty="0"/>
              <a:t>Initial Margin: Standardized Approach</a:t>
            </a:r>
            <a:br>
              <a:rPr lang="en-CA" sz="4400" dirty="0"/>
            </a:br>
            <a:br>
              <a:rPr lang="en" sz="4400" dirty="0"/>
            </a:br>
            <a:r>
              <a:rPr lang="en" sz="2400" dirty="0"/>
              <a:t>Tom Mills</a:t>
            </a:r>
            <a:br>
              <a:rPr lang="en" sz="2400" dirty="0"/>
            </a:br>
            <a:br>
              <a:rPr lang="en" sz="1800" dirty="0"/>
            </a:br>
            <a:r>
              <a:rPr lang="en" sz="1800" dirty="0"/>
              <a:t>FinPricing</a:t>
            </a:r>
            <a:br>
              <a:rPr lang="en" sz="1800" dirty="0"/>
            </a:br>
            <a:br>
              <a:rPr lang="en" sz="1800" dirty="0"/>
            </a:br>
            <a:r>
              <a:rPr lang="en-CA" sz="1600">
                <a:hlinkClick r:id="rId3"/>
              </a:rPr>
              <a:t>https://finpricing.com/product.html</a:t>
            </a:r>
            <a:br>
              <a:rPr lang="en" sz="1800" dirty="0"/>
            </a:br>
            <a:endParaRPr dirty="0"/>
          </a:p>
        </p:txBody>
      </p:sp>
      <p:pic>
        <p:nvPicPr>
          <p:cNvPr id="3" name="Picture 2" descr="C:\CapTim\src\web\images\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954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Initial Margin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539552" y="1419622"/>
                <a:ext cx="7992888" cy="338437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Initial Margin Calculation</a:t>
                </a:r>
                <a:endParaRPr lang="en-CA"/>
              </a:p>
              <a:p>
                <a:pPr lvl="0">
                  <a:spcBef>
                    <a:spcPts val="1200"/>
                  </a:spcBef>
                </a:pPr>
                <a:r>
                  <a:rPr lang="en-US" sz="1600"/>
                  <a:t>A risk weight is defined for each risk factor.</a:t>
                </a:r>
                <a:endParaRPr lang="en-CA" sz="1600"/>
              </a:p>
              <a:p>
                <a:pPr lvl="0"/>
                <a:r>
                  <a:rPr lang="en-US" sz="1600"/>
                  <a:t>A correlation is specified for each risk factor pair.</a:t>
                </a:r>
              </a:p>
              <a:p>
                <a:r>
                  <a:rPr lang="en-US" sz="1600"/>
                  <a:t>Within a product class, calculate initial margin for each risk class</a:t>
                </a:r>
                <a:endParaRPr lang="en-CA" sz="1600"/>
              </a:p>
              <a:p>
                <a:pPr lvl="1">
                  <a:spcBef>
                    <a:spcPts val="300"/>
                  </a:spcBef>
                </a:pPr>
                <a:r>
                  <a:rPr lang="en-US" sz="1400"/>
                  <a:t>Net all sensitivities for each risk factor k </a:t>
                </a:r>
                <a:r>
                  <a:rPr lang="en-US" sz="1400">
                    <a:sym typeface="Wingdings"/>
                  </a:rPr>
                  <a:t>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endParaRPr lang="en-CA" sz="1400"/>
              </a:p>
              <a:p>
                <a:pPr lvl="1">
                  <a:spcBef>
                    <a:spcPts val="300"/>
                  </a:spcBef>
                </a:pPr>
                <a:r>
                  <a:rPr lang="en-US" sz="1400"/>
                  <a:t>Compute risk weighted sensitivity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sz="1200" b="0" i="1" smtClean="0">
                            <a:latin typeface="Cambria Math"/>
                          </a:rPr>
                          <m:t>𝑊𝑆</m:t>
                        </m:r>
                      </m:e>
                      <m:sub>
                        <m:r>
                          <a:rPr lang="en-CA" sz="1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CA" sz="12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CA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sz="1200" b="0" i="1" smtClean="0">
                            <a:latin typeface="Cambria Math"/>
                          </a:rPr>
                          <m:t>𝑅𝑊</m:t>
                        </m:r>
                      </m:e>
                      <m:sub>
                        <m:r>
                          <a:rPr lang="en-CA" sz="1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sSub>
                      <m:sSubPr>
                        <m:ctrlPr>
                          <a:rPr lang="en-CA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sz="1200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CA" sz="1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sSub>
                      <m:sSubPr>
                        <m:ctrlPr>
                          <a:rPr lang="en-CA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sz="1200" b="0" i="1" smtClean="0">
                            <a:latin typeface="Cambria Math"/>
                          </a:rPr>
                          <m:t>𝐶𝑅</m:t>
                        </m:r>
                      </m:e>
                      <m:sub>
                        <m:r>
                          <a:rPr lang="en-CA" sz="1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endParaRPr lang="en-CA" sz="1200">
                  <a:latin typeface="Karla" panose="020B0604020202020204" charset="0"/>
                  <a:ea typeface="Karla" panose="020B0604020202020204" charset="0"/>
                </a:endParaRPr>
              </a:p>
              <a:p>
                <a:pPr marL="76200" indent="0">
                  <a:spcBef>
                    <a:spcPts val="0"/>
                  </a:spcBef>
                  <a:buNone/>
                </a:pPr>
                <a:r>
                  <a:rPr lang="en-US" sz="1400"/>
                  <a:t>	</a:t>
                </a:r>
                <a:r>
                  <a:rPr lang="en-US" sz="120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>
                            <a:latin typeface="Cambria Math"/>
                          </a:rPr>
                          <m:t>𝑊𝑆</m:t>
                        </m:r>
                      </m:e>
                      <m:sub>
                        <m:r>
                          <a:rPr lang="en-US" sz="1200" i="1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200"/>
                  <a:t> – risk weight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>
                            <a:latin typeface="Cambria Math"/>
                          </a:rPr>
                          <m:t>𝐶𝑅</m:t>
                        </m:r>
                      </m:e>
                      <m:sub>
                        <m:r>
                          <a:rPr lang="en-US" sz="1200" i="1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200"/>
                  <a:t> – concentration risk factor</a:t>
                </a:r>
                <a:endParaRPr lang="en-CA" sz="1200"/>
              </a:p>
              <a:p>
                <a:pPr lvl="1">
                  <a:spcBef>
                    <a:spcPts val="300"/>
                  </a:spcBef>
                </a:pPr>
                <a:r>
                  <a:rPr lang="en-US" sz="1400"/>
                  <a:t>Aggregate weighted sensitivities within each bucket</a:t>
                </a:r>
              </a:p>
              <a:p>
                <a:pPr lvl="1"/>
                <a:endParaRPr lang="en-US" sz="1400"/>
              </a:p>
              <a:p>
                <a:pPr marL="533400" lvl="1" indent="0">
                  <a:buNone/>
                </a:pPr>
                <a:endParaRPr lang="en-CA" sz="1400"/>
              </a:p>
              <a:p>
                <a:pPr marL="76200" indent="0">
                  <a:buNone/>
                </a:pPr>
                <a:r>
                  <a:rPr lang="en-US" sz="1400"/>
                  <a:t>	</a:t>
                </a:r>
                <a:r>
                  <a:rPr lang="en-US" sz="120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>
                            <a:latin typeface="Cambria Math"/>
                          </a:rPr>
                          <m:t>𝜌</m:t>
                        </m:r>
                      </m:e>
                      <m:sub>
                        <m:r>
                          <a:rPr lang="en-US" sz="1200" i="1">
                            <a:latin typeface="Cambria Math"/>
                          </a:rPr>
                          <m:t>𝑘𝑖</m:t>
                        </m:r>
                      </m:sub>
                    </m:sSub>
                  </m:oMath>
                </a14:m>
                <a:r>
                  <a:rPr lang="en-US" sz="1200"/>
                  <a:t> – correlation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1200" i="1">
                            <a:latin typeface="Cambria Math"/>
                          </a:rPr>
                          <m:t>𝑘𝑖</m:t>
                        </m:r>
                      </m:sub>
                    </m:sSub>
                  </m:oMath>
                </a14:m>
                <a:r>
                  <a:rPr lang="en-US" sz="1200"/>
                  <a:t> – correlation adjustment</a:t>
                </a:r>
                <a:endParaRPr lang="en-CA" sz="1200"/>
              </a:p>
              <a:p>
                <a:pPr lvl="1"/>
                <a:endParaRPr lang="en-CA" sz="1400"/>
              </a:p>
              <a:p>
                <a:pPr marL="76200" indent="0">
                  <a:buNone/>
                </a:pPr>
                <a:r>
                  <a:rPr lang="en-US" sz="1400"/>
                  <a:t>	</a:t>
                </a:r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39552" y="1419622"/>
                <a:ext cx="7992888" cy="338437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083918"/>
            <a:ext cx="225742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828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Initial Margin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539552" y="1419622"/>
                <a:ext cx="7992888" cy="338437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Initial Margin Calculation (Cont’d)</a:t>
                </a:r>
                <a:endParaRPr lang="en-CA"/>
              </a:p>
              <a:p>
                <a:pPr marL="76200" lvl="0" indent="0">
                  <a:buNone/>
                </a:pPr>
                <a:endParaRPr lang="en-CA" sz="800"/>
              </a:p>
              <a:p>
                <a:pPr lvl="1"/>
                <a:r>
                  <a:rPr lang="en-US" sz="1400"/>
                  <a:t>Aggregate buckets to obtain a sensitivity initial margin</a:t>
                </a:r>
                <a:endParaRPr lang="en-CA" sz="1400"/>
              </a:p>
              <a:p>
                <a:pPr marL="533400" lvl="1" indent="0">
                  <a:buNone/>
                </a:pPr>
                <a:r>
                  <a:rPr lang="en-CA" sz="1400"/>
                  <a:t>	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𝐷𝑒𝑙𝑡𝑎𝑀𝑎𝑟𝑔𝑖𝑛</m:t>
                    </m:r>
                    <m:r>
                      <a:rPr lang="en-US" sz="1400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en-CA" sz="1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𝑏</m:t>
                            </m:r>
                          </m:sub>
                          <m:sup/>
                          <m:e>
                            <m:sSubSup>
                              <m:sSubSupPr>
                                <m:ctrlPr>
                                  <a:rPr lang="en-CA" sz="14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𝐾</m:t>
                                </m:r>
                              </m:e>
                              <m:sub>
                                <m:r>
                                  <a:rPr lang="en-US" sz="1400" i="1">
                                    <a:latin typeface="Cambria Math"/>
                                  </a:rPr>
                                  <m:t>𝑏</m:t>
                                </m:r>
                              </m:sub>
                              <m:sup>
                                <m:r>
                                  <a:rPr lang="en-US" sz="14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bSup>
                          </m:e>
                        </m:nary>
                        <m:r>
                          <a:rPr lang="en-US" sz="1400" i="1">
                            <a:latin typeface="Cambria Math"/>
                          </a:rPr>
                          <m:t>+</m:t>
                        </m:r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en-CA" sz="1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𝑏</m:t>
                            </m:r>
                          </m:sub>
                          <m:sup/>
                          <m:e>
                            <m:nary>
                              <m:naryPr>
                                <m:chr m:val="∑"/>
                                <m:limLoc m:val="undOvr"/>
                                <m:supHide m:val="on"/>
                                <m:ctrlPr>
                                  <a:rPr lang="en-CA" sz="1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1400" i="1">
                                    <a:latin typeface="Cambria Math"/>
                                  </a:rPr>
                                  <m:t>𝑏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𝑐</m:t>
                                </m:r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𝛾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𝑏𝑐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𝑐</m:t>
                                    </m:r>
                                  </m:sub>
                                </m:sSub>
                              </m:e>
                            </m:nary>
                          </m:e>
                        </m:nary>
                      </m:e>
                    </m:rad>
                    <m:r>
                      <a:rPr lang="en-US" sz="14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𝑟𝑒𝑠𝑖𝑑𝑢𝑎𝑙</m:t>
                        </m:r>
                      </m:sub>
                    </m:sSub>
                  </m:oMath>
                </a14:m>
                <a:endParaRPr lang="en-CA" sz="1400" i="1"/>
              </a:p>
              <a:p>
                <a:pPr marL="76200" indent="0">
                  <a:buNone/>
                </a:pPr>
                <a:r>
                  <a:rPr lang="en-US" sz="1400"/>
                  <a:t>	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𝑉𝑒𝑔𝑎𝑀𝑎𝑟𝑔𝑖𝑛</m:t>
                    </m:r>
                    <m:r>
                      <a:rPr lang="en-US" sz="1400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en-CA" sz="1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𝑏</m:t>
                            </m:r>
                          </m:sub>
                          <m:sup/>
                          <m:e>
                            <m:sSubSup>
                              <m:sSubSupPr>
                                <m:ctrlPr>
                                  <a:rPr lang="en-CA" sz="14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𝐾</m:t>
                                </m:r>
                              </m:e>
                              <m:sub>
                                <m:r>
                                  <a:rPr lang="en-US" sz="1400" i="1">
                                    <a:latin typeface="Cambria Math"/>
                                  </a:rPr>
                                  <m:t>𝑏</m:t>
                                </m:r>
                              </m:sub>
                              <m:sup>
                                <m:r>
                                  <a:rPr lang="en-US" sz="14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bSup>
                          </m:e>
                        </m:nary>
                        <m:r>
                          <a:rPr lang="en-US" sz="1400" i="1">
                            <a:latin typeface="Cambria Math"/>
                          </a:rPr>
                          <m:t>+</m:t>
                        </m:r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en-CA" sz="1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𝑏</m:t>
                            </m:r>
                          </m:sub>
                          <m:sup/>
                          <m:e>
                            <m:nary>
                              <m:naryPr>
                                <m:chr m:val="∑"/>
                                <m:limLoc m:val="undOvr"/>
                                <m:supHide m:val="on"/>
                                <m:ctrlPr>
                                  <a:rPr lang="en-CA" sz="1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1400" i="1">
                                    <a:latin typeface="Cambria Math"/>
                                  </a:rPr>
                                  <m:t>𝑏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𝑐</m:t>
                                </m:r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𝛾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𝑏𝑐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sSub>
                                      <m:sSubPr>
                                        <m:ctrlPr>
                                          <a:rPr lang="en-CA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𝛿</m:t>
                                        </m:r>
                                      </m:e>
                                      <m:sub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𝑏𝑐</m:t>
                                        </m:r>
                                      </m:sub>
                                    </m:s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𝑐</m:t>
                                    </m:r>
                                  </m:sub>
                                </m:sSub>
                              </m:e>
                            </m:nary>
                          </m:e>
                        </m:nary>
                      </m:e>
                    </m:rad>
                    <m:r>
                      <a:rPr lang="en-US" sz="14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𝑟𝑒𝑠𝑖𝑑𝑢𝑎𝑙</m:t>
                        </m:r>
                      </m:sub>
                    </m:sSub>
                  </m:oMath>
                </a14:m>
                <a:endParaRPr lang="en-CA" sz="1400"/>
              </a:p>
              <a:p>
                <a:pPr marL="533400" lvl="1" indent="0">
                  <a:buNone/>
                </a:pPr>
                <a:r>
                  <a:rPr lang="en-CA" sz="1400" b="0"/>
                  <a:t>	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𝐶𝑢𝑟𝑣𝑎𝑡𝑢𝑟𝑒𝑀𝑎𝑟𝑔𝑖𝑛</m:t>
                    </m:r>
                    <m:r>
                      <a:rPr lang="en-US" sz="1400" i="1">
                        <a:latin typeface="Cambria Math"/>
                      </a:rPr>
                      <m:t>=</m:t>
                    </m:r>
                    <m:r>
                      <a:rPr lang="en-US" sz="1400" i="1">
                        <a:latin typeface="Cambria Math"/>
                      </a:rPr>
                      <m:t>𝑚𝑎𝑥</m:t>
                    </m:r>
                    <m:d>
                      <m:d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en-CA" sz="1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𝑏</m:t>
                            </m:r>
                            <m:r>
                              <a:rPr lang="en-US" sz="1400" i="1">
                                <a:latin typeface="Cambria Math"/>
                              </a:rPr>
                              <m:t>,</m:t>
                            </m:r>
                            <m:r>
                              <a:rPr lang="en-US" sz="1400" i="1">
                                <a:latin typeface="Cambria Math"/>
                              </a:rPr>
                              <m:t>𝑘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CA" sz="1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𝐶𝑉𝑅</m:t>
                                </m:r>
                              </m:e>
                              <m:sub>
                                <m:r>
                                  <a:rPr lang="en-US" sz="1400" i="1">
                                    <a:latin typeface="Cambria Math"/>
                                  </a:rPr>
                                  <m:t>𝑏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𝑘</m:t>
                                </m:r>
                              </m:sub>
                            </m:sSub>
                          </m:e>
                        </m:nary>
                        <m:r>
                          <a:rPr lang="en-US" sz="1400" i="1">
                            <a:latin typeface="Cambria Math"/>
                          </a:rPr>
                          <m:t>+</m:t>
                        </m:r>
                        <m:r>
                          <a:rPr lang="en-US" sz="1400" i="1">
                            <a:latin typeface="Cambria Math"/>
                          </a:rPr>
                          <m:t>𝜆</m:t>
                        </m:r>
                        <m:rad>
                          <m:radPr>
                            <m:degHide m:val="on"/>
                            <m:ctrlPr>
                              <a:rPr lang="en-CA" sz="1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nary>
                              <m:naryPr>
                                <m:chr m:val="∑"/>
                                <m:limLoc m:val="undOvr"/>
                                <m:supHide m:val="on"/>
                                <m:ctrlPr>
                                  <a:rPr lang="en-CA" sz="1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1400" i="1">
                                    <a:latin typeface="Cambria Math"/>
                                  </a:rPr>
                                  <m:t>𝑏</m:t>
                                </m:r>
                              </m:sub>
                              <m:sup/>
                              <m:e>
                                <m:sSubSup>
                                  <m:sSubSup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𝐾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  <m:sup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nary>
                            <m:r>
                              <a:rPr lang="en-US" sz="1400" i="1">
                                <a:latin typeface="Cambria Math"/>
                              </a:rPr>
                              <m:t>+</m:t>
                            </m:r>
                            <m:nary>
                              <m:naryPr>
                                <m:chr m:val="∑"/>
                                <m:limLoc m:val="undOvr"/>
                                <m:supHide m:val="on"/>
                                <m:ctrlPr>
                                  <a:rPr lang="en-CA" sz="1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1400" i="1">
                                    <a:latin typeface="Cambria Math"/>
                                  </a:rPr>
                                  <m:t>𝑏</m:t>
                                </m:r>
                              </m:sub>
                              <m:sup/>
                              <m:e>
                                <m:nary>
                                  <m:naryPr>
                                    <m:chr m:val="∑"/>
                                    <m:limLoc m:val="undOvr"/>
                                    <m:supHide m:val="on"/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𝑏</m:t>
                                    </m:r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≠</m:t>
                                    </m:r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𝑐</m:t>
                                    </m:r>
                                  </m:sub>
                                  <m:sup/>
                                  <m:e>
                                    <m:sSubSup>
                                      <m:sSubSupPr>
                                        <m:ctrlPr>
                                          <a:rPr lang="en-CA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𝛾</m:t>
                                        </m:r>
                                      </m:e>
                                      <m:sub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𝑏𝑐</m:t>
                                        </m:r>
                                      </m:sub>
                                      <m:sup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bSup>
                                    <m:sSub>
                                      <m:sSubPr>
                                        <m:ctrlPr>
                                          <a:rPr lang="en-CA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𝑏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CA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𝑐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nary>
                          </m:e>
                        </m:rad>
                      </m:e>
                    </m:d>
                    <m:r>
                      <a:rPr lang="en-US" sz="14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𝜃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𝑟𝑒𝑠𝑖𝑑𝑢𝑎𝑙</m:t>
                        </m:r>
                      </m:sub>
                    </m:sSub>
                  </m:oMath>
                </a14:m>
                <a:endParaRPr lang="en-CA" sz="1400"/>
              </a:p>
              <a:p>
                <a:pPr lvl="1">
                  <a:spcBef>
                    <a:spcPts val="600"/>
                  </a:spcBef>
                </a:pPr>
                <a:r>
                  <a:rPr lang="en-US" sz="1400"/>
                  <a:t>Initial margin for a risk class</a:t>
                </a:r>
                <a:endParaRPr lang="en-CA" sz="1400"/>
              </a:p>
              <a:p>
                <a:pPr marL="76200" indent="0">
                  <a:buNone/>
                </a:pPr>
                <a:r>
                  <a:rPr lang="en-US" sz="140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𝐼𝑀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sz="1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𝐷𝑒𝑙𝑡𝑎𝑀𝑎𝑟𝑔𝑖𝑛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sz="14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𝑉𝑒𝑔𝑎𝑀𝑎𝑟𝑔𝑖𝑛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sz="14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𝐶𝑢𝑟𝑣𝑎𝑡𝑢𝑟𝑒𝑀𝑎𝑟𝑔𝑖𝑛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39552" y="1419622"/>
                <a:ext cx="7992888" cy="338437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3877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Initial Margin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539552" y="1635646"/>
                <a:ext cx="7992888" cy="302433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Initial Margin Calculation (Cont’d)</a:t>
                </a:r>
                <a:endParaRPr lang="en-CA"/>
              </a:p>
              <a:p>
                <a:pPr marL="76200" lvl="0" indent="0">
                  <a:buNone/>
                </a:pPr>
                <a:endParaRPr lang="en-CA" sz="1600"/>
              </a:p>
              <a:p>
                <a:pPr lvl="1"/>
                <a:r>
                  <a:rPr lang="en-US" sz="1400"/>
                  <a:t>Initial margin for the product class</a:t>
                </a:r>
                <a:endParaRPr lang="en-CA" sz="1400"/>
              </a:p>
              <a:p>
                <a:pPr marL="533400" lvl="1" indent="0">
                  <a:buNone/>
                </a:pPr>
                <a:r>
                  <a:rPr lang="en-CA" sz="140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𝐼𝑀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𝑝</m:t>
                        </m:r>
                      </m:sub>
                    </m:sSub>
                    <m:r>
                      <a:rPr lang="en-US" sz="1400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en-CA" sz="1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𝑟</m:t>
                            </m:r>
                          </m:sub>
                          <m:sup/>
                          <m:e>
                            <m:sSubSup>
                              <m:sSubSupPr>
                                <m:ctrlPr>
                                  <a:rPr lang="en-CA" sz="14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𝐼𝑀</m:t>
                                </m:r>
                              </m:e>
                              <m:sub>
                                <m:r>
                                  <a:rPr lang="en-US" sz="1400" i="1">
                                    <a:latin typeface="Cambria Math"/>
                                  </a:rPr>
                                  <m:t>𝑟</m:t>
                                </m:r>
                              </m:sub>
                              <m:sup>
                                <m:r>
                                  <a:rPr lang="en-US" sz="14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bSup>
                          </m:e>
                        </m:nary>
                        <m:r>
                          <a:rPr lang="en-US" sz="1400" i="1">
                            <a:latin typeface="Cambria Math"/>
                          </a:rPr>
                          <m:t>+</m:t>
                        </m:r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en-CA" sz="1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𝑟</m:t>
                            </m:r>
                          </m:sub>
                          <m:sup/>
                          <m:e>
                            <m:nary>
                              <m:naryPr>
                                <m:chr m:val="∑"/>
                                <m:limLoc m:val="undOvr"/>
                                <m:supHide m:val="on"/>
                                <m:ctrlPr>
                                  <a:rPr lang="en-CA" sz="1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1400" i="1">
                                    <a:latin typeface="Cambria Math"/>
                                  </a:rPr>
                                  <m:t>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𝑟</m:t>
                                </m:r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𝑟𝑠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𝐼𝑀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𝑟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𝐼𝑀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/>
                                      </a:rPr>
                                      <m:t>s</m:t>
                                    </m:r>
                                  </m:sub>
                                </m:sSub>
                              </m:e>
                            </m:nary>
                          </m:e>
                        </m:nary>
                      </m:e>
                    </m:rad>
                  </m:oMath>
                </a14:m>
                <a:endParaRPr lang="en-CA" sz="1400"/>
              </a:p>
              <a:p>
                <a:pPr marL="533400" lvl="1" indent="0">
                  <a:buNone/>
                </a:pPr>
                <a:endParaRPr lang="en-US" sz="1400"/>
              </a:p>
              <a:p>
                <a:pPr lvl="0"/>
                <a:r>
                  <a:rPr lang="en-US" sz="1600"/>
                  <a:t>Final initial margin</a:t>
                </a:r>
                <a:endParaRPr lang="en-CA" sz="1600"/>
              </a:p>
              <a:p>
                <a:pPr marL="76200" lvl="0" indent="0">
                  <a:buNone/>
                </a:pPr>
                <a:r>
                  <a:rPr lang="en-CA" sz="1600"/>
                  <a:t>	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𝐼𝑀</m:t>
                    </m:r>
                    <m:r>
                      <a:rPr lang="en-US" sz="1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𝐼𝑀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𝑅𝑎𝑡𝑒𝐹𝑋</m:t>
                        </m:r>
                      </m:sub>
                    </m:sSub>
                    <m:r>
                      <a:rPr lang="en-US" sz="14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𝐼𝑀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𝐶𝑟𝑒𝑑𝑖𝑡</m:t>
                        </m:r>
                      </m:sub>
                    </m:sSub>
                    <m:r>
                      <a:rPr lang="en-US" sz="14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𝐼𝑀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𝐸𝑞𝑢𝑖𝑡𝑦</m:t>
                        </m:r>
                      </m:sub>
                    </m:sSub>
                    <m:r>
                      <a:rPr lang="en-US" sz="14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𝐼𝑀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𝐶𝑜𝑚𝑚𝑜𝑑𝑖𝑡𝑦</m:t>
                        </m:r>
                      </m:sub>
                    </m:sSub>
                  </m:oMath>
                </a14:m>
                <a:endParaRPr lang="en-CA" sz="1400"/>
              </a:p>
              <a:p>
                <a:pPr marL="533400" lvl="1" indent="0">
                  <a:buNone/>
                </a:pPr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39552" y="1635646"/>
                <a:ext cx="7992888" cy="30243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5006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ctrTitle" idx="4294967295"/>
          </p:nvPr>
        </p:nvSpPr>
        <p:spPr>
          <a:xfrm>
            <a:off x="3064700" y="1512936"/>
            <a:ext cx="55338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ABE33F"/>
                </a:solidFill>
              </a:rPr>
              <a:t>Thanks!</a:t>
            </a:r>
            <a:endParaRPr sz="6000">
              <a:solidFill>
                <a:srgbClr val="ABE33F"/>
              </a:solidFill>
            </a:endParaRPr>
          </a:p>
        </p:txBody>
      </p:sp>
      <p:sp>
        <p:nvSpPr>
          <p:cNvPr id="278" name="Shape 278"/>
          <p:cNvSpPr/>
          <p:nvPr/>
        </p:nvSpPr>
        <p:spPr>
          <a:xfrm>
            <a:off x="406937" y="2499742"/>
            <a:ext cx="1274938" cy="1159802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Shape 274"/>
          <p:cNvSpPr txBox="1">
            <a:spLocks/>
          </p:cNvSpPr>
          <p:nvPr/>
        </p:nvSpPr>
        <p:spPr>
          <a:xfrm>
            <a:off x="3059832" y="3239630"/>
            <a:ext cx="5533800" cy="120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◇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pPr marL="0" indent="0">
              <a:buClr>
                <a:schemeClr val="dk1"/>
              </a:buClr>
              <a:buSzPts val="1100"/>
              <a:buFont typeface="Arial"/>
              <a:buNone/>
            </a:pPr>
            <a:r>
              <a:rPr lang="en" sz="1800" dirty="0"/>
              <a:t>You can find more online presentations at</a:t>
            </a:r>
          </a:p>
          <a:p>
            <a:pPr marL="0" indent="0">
              <a:buClr>
                <a:schemeClr val="dk1"/>
              </a:buClr>
              <a:buSzPts val="1100"/>
              <a:buFont typeface="Arial"/>
              <a:buNone/>
            </a:pPr>
            <a:r>
              <a:rPr lang="en-CA" sz="1800">
                <a:hlinkClick r:id="rId3"/>
              </a:rPr>
              <a:t>https://finpricing.com/lib/initialMargin.html</a:t>
            </a:r>
            <a:endParaRPr lang="en" sz="1800" dirty="0"/>
          </a:p>
        </p:txBody>
      </p:sp>
    </p:spTree>
    <p:extLst>
      <p:ext uri="{BB962C8B-B14F-4D97-AF65-F5344CB8AC3E}">
        <p14:creationId xmlns:p14="http://schemas.microsoft.com/office/powerpoint/2010/main" val="1440537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Initial Margin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99592" y="1491630"/>
            <a:ext cx="7370700" cy="30243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CA"/>
              <a:t>Summary</a:t>
            </a:r>
            <a:endParaRPr lang="en"/>
          </a:p>
          <a:p>
            <a:pPr>
              <a:lnSpc>
                <a:spcPct val="150000"/>
              </a:lnSpc>
            </a:pPr>
            <a:r>
              <a:rPr lang="en-US" sz="1600"/>
              <a:t>Margin Introduction</a:t>
            </a:r>
          </a:p>
          <a:p>
            <a:pPr lvl="0">
              <a:lnSpc>
                <a:spcPct val="150000"/>
              </a:lnSpc>
            </a:pPr>
            <a:r>
              <a:rPr lang="en-US" sz="1600"/>
              <a:t>Initial Margin Scope</a:t>
            </a:r>
            <a:endParaRPr lang="en-CA" sz="1600"/>
          </a:p>
          <a:p>
            <a:pPr lvl="0">
              <a:lnSpc>
                <a:spcPct val="150000"/>
              </a:lnSpc>
            </a:pPr>
            <a:r>
              <a:rPr lang="en-US" sz="1600"/>
              <a:t>Initial Margin Calculation hierarchy</a:t>
            </a:r>
            <a:endParaRPr lang="en-CA" sz="1600"/>
          </a:p>
          <a:p>
            <a:pPr lvl="0">
              <a:lnSpc>
                <a:spcPct val="150000"/>
              </a:lnSpc>
            </a:pPr>
            <a:r>
              <a:rPr lang="en-US" sz="1600"/>
              <a:t>Sensitivity Calculation</a:t>
            </a:r>
            <a:endParaRPr lang="en-CA" sz="1600"/>
          </a:p>
          <a:p>
            <a:pPr lvl="0">
              <a:lnSpc>
                <a:spcPct val="150000"/>
              </a:lnSpc>
            </a:pPr>
            <a:r>
              <a:rPr lang="en-US" sz="1600"/>
              <a:t>Initial Margin Calculation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Initial Margin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99592" y="1419622"/>
            <a:ext cx="7370700" cy="33843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Margin Introduction</a:t>
            </a:r>
            <a:endParaRPr lang="en-CA"/>
          </a:p>
          <a:p>
            <a:pPr lvl="0"/>
            <a:r>
              <a:rPr lang="en-US" sz="1600"/>
              <a:t>Margin is collateral that one party needs to deposit with a broker or an exchange to cover some or all of the credit risk.</a:t>
            </a:r>
            <a:endParaRPr lang="en-CA" sz="1600"/>
          </a:p>
          <a:p>
            <a:pPr lvl="0"/>
            <a:r>
              <a:rPr lang="en-US" sz="1600"/>
              <a:t>Initial Margin is the amount of collateral required to open a position.</a:t>
            </a:r>
            <a:endParaRPr lang="en-CA" sz="1600"/>
          </a:p>
          <a:p>
            <a:pPr lvl="0"/>
            <a:r>
              <a:rPr lang="en-US" sz="1600"/>
              <a:t>Maintenance Margin is the minimum amount of collateral required to keep the position open after inception.</a:t>
            </a:r>
            <a:endParaRPr lang="en-CA" sz="1600"/>
          </a:p>
          <a:p>
            <a:pPr lvl="0"/>
            <a:r>
              <a:rPr lang="en-US" sz="1600"/>
              <a:t>Margin Balance = Asset value – Borrowed fund</a:t>
            </a:r>
            <a:endParaRPr lang="en-CA" sz="1600"/>
          </a:p>
          <a:p>
            <a:pPr lvl="0"/>
            <a:r>
              <a:rPr lang="en-US" sz="1600"/>
              <a:t>Margin Call: if (Margin balance) &lt; (Maintenance margin), the broker issues a margin call that requires the investor to bring the margin balance back to initial margin.</a:t>
            </a: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3416847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Initial Margin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99592" y="1419622"/>
            <a:ext cx="7370700" cy="32403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Initial Margin Scope</a:t>
            </a:r>
            <a:endParaRPr lang="en-CA"/>
          </a:p>
          <a:p>
            <a:pPr lvl="0">
              <a:lnSpc>
                <a:spcPct val="150000"/>
              </a:lnSpc>
              <a:spcBef>
                <a:spcPts val="1200"/>
              </a:spcBef>
            </a:pPr>
            <a:r>
              <a:rPr lang="en-US" sz="1600"/>
              <a:t>Initial margin calculation is counterparty-portfolio-based.</a:t>
            </a:r>
            <a:endParaRPr lang="en-CA" sz="1600"/>
          </a:p>
          <a:p>
            <a:pPr lvl="0">
              <a:lnSpc>
                <a:spcPct val="150000"/>
              </a:lnSpc>
            </a:pPr>
            <a:r>
              <a:rPr lang="en-US" sz="1600"/>
              <a:t>Initial margin calculation in a bank contains non-cleared OTC derivatives only as cleared products are already coverred by Exchanges</a:t>
            </a:r>
            <a:endParaRPr lang="en-CA" sz="1600"/>
          </a:p>
          <a:p>
            <a:pPr lvl="0">
              <a:lnSpc>
                <a:spcPct val="150000"/>
              </a:lnSpc>
            </a:pPr>
            <a:r>
              <a:rPr lang="en-US" sz="1600"/>
              <a:t>Derivative trades belonging to a counterparty will be divided into a cleared portfolio and a non-cleared portfolio. The initial margin is computed for the non-cleared portfolio.</a:t>
            </a: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2425898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Initial Margin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3568" y="1419622"/>
            <a:ext cx="7704856" cy="28803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Initial Margin Calculation hierarchy</a:t>
            </a:r>
            <a:endParaRPr lang="en-CA"/>
          </a:p>
          <a:p>
            <a:pPr>
              <a:spcBef>
                <a:spcPts val="1200"/>
              </a:spcBef>
            </a:pPr>
            <a:r>
              <a:rPr lang="en-US" sz="1600"/>
              <a:t>Calculation is conducted from the lowest level to the highest one: </a:t>
            </a:r>
          </a:p>
          <a:p>
            <a:pPr marL="533400" lvl="1" indent="0">
              <a:lnSpc>
                <a:spcPct val="150000"/>
              </a:lnSpc>
              <a:buNone/>
            </a:pPr>
            <a:r>
              <a:rPr lang="en-US" sz="1400"/>
              <a:t>risk factor –&gt; risk bucket </a:t>
            </a:r>
            <a:r>
              <a:rPr lang="en-US" sz="1400">
                <a:sym typeface="Wingdings"/>
              </a:rPr>
              <a:t></a:t>
            </a:r>
            <a:r>
              <a:rPr lang="en-US" sz="1400"/>
              <a:t>risk measure </a:t>
            </a:r>
            <a:r>
              <a:rPr lang="en-US" sz="1400">
                <a:sym typeface="Wingdings"/>
              </a:rPr>
              <a:t></a:t>
            </a:r>
            <a:r>
              <a:rPr lang="en-US" sz="1400"/>
              <a:t> risk class </a:t>
            </a:r>
            <a:r>
              <a:rPr lang="en-US" sz="1400">
                <a:sym typeface="Wingdings"/>
              </a:rPr>
              <a:t></a:t>
            </a:r>
            <a:r>
              <a:rPr lang="en-US" sz="1400"/>
              <a:t> product class </a:t>
            </a:r>
            <a:r>
              <a:rPr lang="en-US" sz="1400">
                <a:sym typeface="Wingdings"/>
              </a:rPr>
              <a:t></a:t>
            </a:r>
            <a:r>
              <a:rPr lang="en-US" sz="1400"/>
              <a:t> final initial margin</a:t>
            </a:r>
            <a:endParaRPr lang="en-CA" sz="1400"/>
          </a:p>
          <a:p>
            <a:pPr lvl="0"/>
            <a:r>
              <a:rPr lang="en-US" sz="1600"/>
              <a:t>Define 4 product classes</a:t>
            </a:r>
            <a:endParaRPr lang="en-CA" sz="1600"/>
          </a:p>
          <a:p>
            <a:pPr lvl="1">
              <a:spcBef>
                <a:spcPts val="600"/>
              </a:spcBef>
            </a:pPr>
            <a:r>
              <a:rPr lang="en-US" sz="1400"/>
              <a:t>Interest Rates and Foreign Exchange Product (RatesFX)</a:t>
            </a:r>
            <a:endParaRPr lang="en-CA" sz="1400"/>
          </a:p>
          <a:p>
            <a:pPr lvl="1"/>
            <a:r>
              <a:rPr lang="en-US" sz="1400"/>
              <a:t>Credit Product</a:t>
            </a:r>
            <a:endParaRPr lang="en-CA" sz="1400"/>
          </a:p>
          <a:p>
            <a:pPr lvl="1"/>
            <a:r>
              <a:rPr lang="en-US" sz="1400"/>
              <a:t>Equity Product</a:t>
            </a:r>
            <a:endParaRPr lang="en-CA" sz="1400"/>
          </a:p>
          <a:p>
            <a:pPr lvl="1"/>
            <a:r>
              <a:rPr lang="en-US" sz="1400"/>
              <a:t>Commodity Product</a:t>
            </a:r>
            <a:endParaRPr lang="en-CA" sz="1400"/>
          </a:p>
        </p:txBody>
      </p:sp>
    </p:spTree>
    <p:extLst>
      <p:ext uri="{BB962C8B-B14F-4D97-AF65-F5344CB8AC3E}">
        <p14:creationId xmlns:p14="http://schemas.microsoft.com/office/powerpoint/2010/main" val="1039999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Initial Margin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539552" y="1347614"/>
            <a:ext cx="7992888" cy="33843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Initial Margin Calculation hierarchy (Cont</a:t>
            </a:r>
            <a:r>
              <a:rPr lang="en-CA"/>
              <a:t>’d)</a:t>
            </a:r>
          </a:p>
          <a:p>
            <a:pPr lvl="0"/>
            <a:r>
              <a:rPr lang="en-US" sz="1600"/>
              <a:t>Define 6 risk classes</a:t>
            </a:r>
            <a:endParaRPr lang="en-CA" sz="1600"/>
          </a:p>
          <a:p>
            <a:pPr lvl="1">
              <a:spcBef>
                <a:spcPts val="300"/>
              </a:spcBef>
            </a:pPr>
            <a:r>
              <a:rPr lang="en-US" sz="1400"/>
              <a:t>Interest Rate</a:t>
            </a:r>
            <a:endParaRPr lang="en-CA" sz="1400"/>
          </a:p>
          <a:p>
            <a:pPr lvl="1"/>
            <a:r>
              <a:rPr lang="en-US" sz="1400"/>
              <a:t>Credit (Qualifying): 	non-securitization and simple securitization</a:t>
            </a:r>
            <a:endParaRPr lang="en-CA" sz="1400"/>
          </a:p>
          <a:p>
            <a:pPr lvl="1"/>
            <a:r>
              <a:rPr lang="en-US" sz="1400"/>
              <a:t>Credit (Non-Qualifying): 	complex securitization</a:t>
            </a:r>
            <a:endParaRPr lang="en-CA" sz="1400"/>
          </a:p>
          <a:p>
            <a:pPr lvl="1"/>
            <a:r>
              <a:rPr lang="en-US" sz="1400"/>
              <a:t>Equity</a:t>
            </a:r>
            <a:endParaRPr lang="en-CA" sz="1400"/>
          </a:p>
          <a:p>
            <a:pPr lvl="1"/>
            <a:r>
              <a:rPr lang="en-US" sz="1400"/>
              <a:t>Commodity</a:t>
            </a:r>
            <a:endParaRPr lang="en-CA" sz="1400"/>
          </a:p>
          <a:p>
            <a:pPr lvl="1"/>
            <a:r>
              <a:rPr lang="en-US" sz="1400"/>
              <a:t>FX</a:t>
            </a:r>
            <a:endParaRPr lang="en-US" sz="1600"/>
          </a:p>
          <a:p>
            <a:pPr lvl="0"/>
            <a:r>
              <a:rPr lang="en-US" sz="1600"/>
              <a:t>Define 3 risk measures</a:t>
            </a:r>
            <a:endParaRPr lang="en-CA" sz="1600"/>
          </a:p>
          <a:p>
            <a:pPr lvl="1">
              <a:spcBef>
                <a:spcPts val="600"/>
              </a:spcBef>
            </a:pPr>
            <a:r>
              <a:rPr lang="en-US" sz="1400"/>
              <a:t>Delta</a:t>
            </a:r>
            <a:endParaRPr lang="en-CA" sz="1400"/>
          </a:p>
          <a:p>
            <a:pPr lvl="1"/>
            <a:r>
              <a:rPr lang="en-US" sz="1400"/>
              <a:t>Vega</a:t>
            </a:r>
            <a:endParaRPr lang="en-CA" sz="1400"/>
          </a:p>
          <a:p>
            <a:pPr lvl="1"/>
            <a:r>
              <a:rPr lang="en-US" sz="1400"/>
              <a:t>Curvature</a:t>
            </a:r>
            <a:endParaRPr lang="en-CA" sz="1400"/>
          </a:p>
        </p:txBody>
      </p:sp>
    </p:spTree>
    <p:extLst>
      <p:ext uri="{BB962C8B-B14F-4D97-AF65-F5344CB8AC3E}">
        <p14:creationId xmlns:p14="http://schemas.microsoft.com/office/powerpoint/2010/main" val="1412649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Initial Margin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539552" y="1347614"/>
            <a:ext cx="7992888" cy="33843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Initial Margin Calculation hierarchy (Cont</a:t>
            </a:r>
            <a:r>
              <a:rPr lang="en-CA"/>
              <a:t>’d)</a:t>
            </a:r>
          </a:p>
          <a:p>
            <a:pPr lvl="0"/>
            <a:r>
              <a:rPr lang="en-US" sz="1600"/>
              <a:t>Define risk buckets</a:t>
            </a:r>
            <a:endParaRPr lang="en-CA" sz="1600"/>
          </a:p>
          <a:p>
            <a:pPr lvl="1">
              <a:spcBef>
                <a:spcPts val="300"/>
              </a:spcBef>
            </a:pPr>
            <a:r>
              <a:rPr lang="en-US" sz="1400"/>
              <a:t>Interest rate bucket: based on currency (USD, EUR, CAD, …)</a:t>
            </a:r>
            <a:endParaRPr lang="en-CA" sz="1400"/>
          </a:p>
          <a:p>
            <a:pPr lvl="1"/>
            <a:r>
              <a:rPr lang="en-US" sz="1400"/>
              <a:t>Credit bucket: based on credit quality (sovereign, financial, technology, …)</a:t>
            </a:r>
            <a:endParaRPr lang="en-CA" sz="1400"/>
          </a:p>
          <a:p>
            <a:pPr lvl="1"/>
            <a:r>
              <a:rPr lang="en-US" sz="1400"/>
              <a:t>Equity bucket: based on sector (financial, industrial, …)</a:t>
            </a:r>
            <a:endParaRPr lang="en-CA" sz="1400"/>
          </a:p>
          <a:p>
            <a:pPr lvl="1"/>
            <a:r>
              <a:rPr lang="en-US" sz="1400"/>
              <a:t>Commodity bucket: based on commodity type (crude, gas, …)</a:t>
            </a:r>
            <a:endParaRPr lang="en-CA" sz="1400"/>
          </a:p>
          <a:p>
            <a:pPr lvl="1"/>
            <a:r>
              <a:rPr lang="en-US" sz="1400"/>
              <a:t>FX: each FX rate is a bucket</a:t>
            </a:r>
            <a:endParaRPr lang="en-US" sz="1600"/>
          </a:p>
          <a:p>
            <a:pPr lvl="0"/>
            <a:r>
              <a:rPr lang="en-US" sz="1600"/>
              <a:t>Define risk factors</a:t>
            </a:r>
            <a:endParaRPr lang="en-CA" sz="1600"/>
          </a:p>
          <a:p>
            <a:pPr lvl="1">
              <a:spcBef>
                <a:spcPts val="300"/>
              </a:spcBef>
            </a:pPr>
            <a:r>
              <a:rPr lang="en-US" sz="1400"/>
              <a:t>Interest rate curve: 	12 yields per curve</a:t>
            </a:r>
            <a:endParaRPr lang="en-CA" sz="1400"/>
          </a:p>
          <a:p>
            <a:pPr lvl="1"/>
            <a:r>
              <a:rPr lang="en-US" sz="1400"/>
              <a:t>Credit curve: 	5 spreads per credit cuve</a:t>
            </a:r>
            <a:endParaRPr lang="en-CA" sz="1400"/>
          </a:p>
          <a:p>
            <a:pPr lvl="1"/>
            <a:r>
              <a:rPr lang="en-US" sz="1400"/>
              <a:t>Equity: 		spot price</a:t>
            </a:r>
            <a:endParaRPr lang="en-CA" sz="1400"/>
          </a:p>
          <a:p>
            <a:pPr lvl="1"/>
            <a:r>
              <a:rPr lang="en-US" sz="1400"/>
              <a:t>Commodity: 	spot price</a:t>
            </a:r>
            <a:endParaRPr lang="en-CA" sz="1400"/>
          </a:p>
          <a:p>
            <a:pPr lvl="1"/>
            <a:r>
              <a:rPr lang="en-US" sz="1400"/>
              <a:t>FX: 		spot exchange rate</a:t>
            </a:r>
            <a:endParaRPr lang="en-CA" sz="1400"/>
          </a:p>
        </p:txBody>
      </p:sp>
    </p:spTree>
    <p:extLst>
      <p:ext uri="{BB962C8B-B14F-4D97-AF65-F5344CB8AC3E}">
        <p14:creationId xmlns:p14="http://schemas.microsoft.com/office/powerpoint/2010/main" val="1571751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Initial Margin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539552" y="1347614"/>
                <a:ext cx="7992888" cy="338437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Sensitivity Calculation</a:t>
                </a:r>
                <a:endParaRPr lang="en-CA"/>
              </a:p>
              <a:p>
                <a:pPr lvl="0"/>
                <a:r>
                  <a:rPr lang="en-US" sz="1800"/>
                  <a:t>Delta calculation</a:t>
                </a:r>
                <a:endParaRPr lang="en-CA" sz="1800"/>
              </a:p>
              <a:p>
                <a:pPr lvl="1">
                  <a:spcBef>
                    <a:spcPts val="300"/>
                  </a:spcBef>
                </a:pPr>
                <a:r>
                  <a:rPr lang="en-US" sz="1600"/>
                  <a:t>Interest rate (PV01): 	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ea typeface="SimSun"/>
                        <a:cs typeface="Times New Roman"/>
                      </a:rPr>
                      <m:t>𝑠</m:t>
                    </m:r>
                    <m:d>
                      <m:dPr>
                        <m:ctrlPr>
                          <a:rPr lang="en-CA" sz="1600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𝑖</m:t>
                        </m:r>
                        <m:r>
                          <a:rPr lang="en-US" sz="1600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,</m:t>
                        </m:r>
                        <m:sSub>
                          <m:sSubPr>
                            <m:ctrlPr>
                              <a:rPr lang="en-CA" sz="16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effectLst/>
                                <a:latin typeface="Cambria Math"/>
                                <a:ea typeface="SimSun"/>
                                <a:cs typeface="Times New Roman"/>
                              </a:rPr>
                              <m:t>𝑟</m:t>
                            </m:r>
                          </m:e>
                          <m:sub>
                            <m:r>
                              <a:rPr lang="en-US" sz="1600" i="1">
                                <a:effectLst/>
                                <a:latin typeface="Cambria Math"/>
                                <a:ea typeface="SimSun"/>
                                <a:cs typeface="Times New Roman"/>
                              </a:rPr>
                              <m:t>𝑡</m:t>
                            </m:r>
                          </m:sub>
                        </m:sSub>
                      </m:e>
                    </m:d>
                    <m:r>
                      <a:rPr lang="en-US" sz="1600" i="1">
                        <a:effectLst/>
                        <a:latin typeface="Cambria Math"/>
                        <a:ea typeface="SimSu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CA" sz="1600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𝑉</m:t>
                        </m:r>
                      </m:e>
                      <m:sub>
                        <m:r>
                          <a:rPr lang="en-US" sz="1600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CA" sz="1600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CA" sz="16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effectLst/>
                                <a:latin typeface="Cambria Math"/>
                                <a:ea typeface="SimSun"/>
                                <a:cs typeface="Times New Roman"/>
                              </a:rPr>
                              <m:t>𝑟</m:t>
                            </m:r>
                          </m:e>
                          <m:sub>
                            <m:r>
                              <a:rPr lang="en-US" sz="1600" i="1">
                                <a:effectLst/>
                                <a:latin typeface="Cambria Math"/>
                                <a:ea typeface="SimSun"/>
                                <a:cs typeface="Times New Roman"/>
                              </a:rPr>
                              <m:t>𝑡</m:t>
                            </m:r>
                          </m:sub>
                        </m:sSub>
                        <m:r>
                          <a:rPr lang="en-US" sz="1600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+1</m:t>
                        </m:r>
                        <m:r>
                          <a:rPr lang="en-US" sz="1600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𝑏𝑝</m:t>
                        </m:r>
                        <m:r>
                          <a:rPr lang="en-US" sz="1600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,</m:t>
                        </m:r>
                        <m:sSub>
                          <m:sSubPr>
                            <m:ctrlPr>
                              <a:rPr lang="en-CA" sz="16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effectLst/>
                                <a:latin typeface="Cambria Math"/>
                                <a:ea typeface="SimSun"/>
                                <a:cs typeface="Times New Roman"/>
                              </a:rPr>
                              <m:t>𝑐𝑠</m:t>
                            </m:r>
                          </m:e>
                          <m:sub>
                            <m:r>
                              <a:rPr lang="en-US" sz="1600" i="1">
                                <a:effectLst/>
                                <a:latin typeface="Cambria Math"/>
                                <a:ea typeface="SimSun"/>
                                <a:cs typeface="Times New Roman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1600" i="1">
                        <a:effectLst/>
                        <a:latin typeface="Cambria Math"/>
                        <a:ea typeface="SimSun"/>
                        <a:cs typeface="Times New Roman"/>
                      </a:rPr>
                      <m:t>−</m:t>
                    </m:r>
                    <m:sSub>
                      <m:sSubPr>
                        <m:ctrlPr>
                          <a:rPr lang="en-CA" sz="1600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𝑉</m:t>
                        </m:r>
                      </m:e>
                      <m:sub>
                        <m:r>
                          <a:rPr lang="en-US" sz="1600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𝑖</m:t>
                        </m:r>
                      </m:sub>
                    </m:sSub>
                    <m:r>
                      <a:rPr lang="en-US" sz="1600" i="1">
                        <a:effectLst/>
                        <a:latin typeface="Cambria Math"/>
                        <a:ea typeface="SimSun"/>
                        <a:cs typeface="Times New Roman"/>
                      </a:rPr>
                      <m:t>(</m:t>
                    </m:r>
                    <m:sSub>
                      <m:sSubPr>
                        <m:ctrlPr>
                          <a:rPr lang="en-CA" sz="1600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𝑟</m:t>
                        </m:r>
                      </m:e>
                      <m:sub>
                        <m:r>
                          <a:rPr lang="en-US" sz="1600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𝑡</m:t>
                        </m:r>
                      </m:sub>
                    </m:sSub>
                    <m:r>
                      <a:rPr lang="en-US" sz="1600" i="1">
                        <a:effectLst/>
                        <a:latin typeface="Cambria Math"/>
                        <a:ea typeface="SimSun"/>
                        <a:cs typeface="Times New Roman"/>
                      </a:rPr>
                      <m:t>,</m:t>
                    </m:r>
                    <m:sSub>
                      <m:sSubPr>
                        <m:ctrlPr>
                          <a:rPr lang="en-CA" sz="1600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𝑐𝑠</m:t>
                        </m:r>
                      </m:e>
                      <m:sub>
                        <m:r>
                          <a:rPr lang="en-US" sz="1600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𝑡</m:t>
                        </m:r>
                      </m:sub>
                    </m:sSub>
                    <m:r>
                      <a:rPr lang="en-US" sz="1600" i="1">
                        <a:effectLst/>
                        <a:latin typeface="Cambria Math"/>
                        <a:ea typeface="SimSun"/>
                        <a:cs typeface="Times New Roman"/>
                      </a:rPr>
                      <m:t>)</m:t>
                    </m:r>
                  </m:oMath>
                </a14:m>
                <a:endParaRPr lang="en-US" sz="1600"/>
              </a:p>
              <a:p>
                <a:pPr marL="533400" lvl="1" indent="0">
                  <a:buNone/>
                </a:pPr>
                <a:r>
                  <a:rPr lang="en-US" sz="1400"/>
                  <a:t>	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1400"/>
                  <a:t> – interest rate;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𝑐𝑠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1400"/>
                  <a:t> – credit spread; 1bp – 1 basis point;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400"/>
                  <a:t> – market value</a:t>
                </a:r>
                <a:endParaRPr lang="en-CA" sz="1400"/>
              </a:p>
              <a:p>
                <a:pPr lvl="1">
                  <a:spcBef>
                    <a:spcPts val="300"/>
                  </a:spcBef>
                </a:pPr>
                <a:r>
                  <a:rPr lang="en-US" sz="1600"/>
                  <a:t>Credit (CS01): 	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</a:rPr>
                      <m:t>𝑠</m:t>
                    </m:r>
                    <m:d>
                      <m:d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/>
                          </a:rPr>
                          <m:t>𝑖</m:t>
                        </m:r>
                        <m:r>
                          <a:rPr lang="en-US" sz="1600" i="1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CA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𝑐𝑠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e>
                    </m:d>
                    <m:r>
                      <a:rPr lang="en-US" sz="16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CA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𝑡</m:t>
                            </m:r>
                            <m:r>
                              <a:rPr lang="en-US" sz="1600" i="1">
                                <a:latin typeface="Cambria Math"/>
                              </a:rPr>
                              <m:t>,</m:t>
                            </m:r>
                          </m:sub>
                        </m:sSub>
                        <m:r>
                          <a:rPr lang="en-US" sz="1600" i="1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CA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𝑐𝑠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sz="1600" i="1">
                            <a:latin typeface="Cambria Math"/>
                          </a:rPr>
                          <m:t>+1</m:t>
                        </m:r>
                        <m:r>
                          <a:rPr lang="en-US" sz="1600" i="1">
                            <a:latin typeface="Cambria Math"/>
                          </a:rPr>
                          <m:t>𝑏𝑝</m:t>
                        </m:r>
                      </m:e>
                    </m:d>
                    <m:r>
                      <a:rPr lang="en-US" sz="16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𝑐𝑠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)</m:t>
                    </m:r>
                  </m:oMath>
                </a14:m>
                <a:endParaRPr lang="en-CA" sz="1600"/>
              </a:p>
              <a:p>
                <a:pPr lvl="1">
                  <a:spcBef>
                    <a:spcPts val="300"/>
                  </a:spcBef>
                </a:pPr>
                <a:r>
                  <a:rPr lang="en-US" sz="1600"/>
                  <a:t>Equity: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𝑖𝑘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CA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𝐸𝑄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  <m:r>
                          <a:rPr lang="en-US" sz="1600" i="1">
                            <a:latin typeface="Cambria Math"/>
                          </a:rPr>
                          <m:t>+1%</m:t>
                        </m:r>
                        <m:sSub>
                          <m:sSubPr>
                            <m:ctrlPr>
                              <a:rPr lang="en-CA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𝐸𝑄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sz="16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𝐸𝑄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)</m:t>
                    </m:r>
                  </m:oMath>
                </a14:m>
                <a:endParaRPr lang="en-CA" sz="1600"/>
              </a:p>
              <a:p>
                <a:pPr marL="76200" indent="0">
                  <a:spcBef>
                    <a:spcPts val="0"/>
                  </a:spcBef>
                  <a:buNone/>
                </a:pPr>
                <a:r>
                  <a:rPr lang="en-US" sz="1400"/>
                  <a:t>	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𝐸𝑄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400"/>
                  <a:t> – spot price of equity k.</a:t>
                </a:r>
                <a:endParaRPr lang="en-CA" sz="1400"/>
              </a:p>
              <a:p>
                <a:pPr lvl="1">
                  <a:spcBef>
                    <a:spcPts val="300"/>
                  </a:spcBef>
                </a:pPr>
                <a:r>
                  <a:rPr lang="en-US" sz="1600"/>
                  <a:t>Commodity: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𝑖𝑘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CA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𝐶𝑇𝑌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  <m:r>
                          <a:rPr lang="en-US" sz="1600" i="1">
                            <a:latin typeface="Cambria Math"/>
                          </a:rPr>
                          <m:t>+1%</m:t>
                        </m:r>
                        <m:sSub>
                          <m:sSubPr>
                            <m:ctrlPr>
                              <a:rPr lang="en-CA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𝐶𝑇𝑌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sz="16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𝐶𝑇𝑌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)</m:t>
                    </m:r>
                  </m:oMath>
                </a14:m>
                <a:endParaRPr lang="en-CA" sz="1600"/>
              </a:p>
              <a:p>
                <a:pPr marL="76200" indent="0">
                  <a:spcBef>
                    <a:spcPts val="0"/>
                  </a:spcBef>
                  <a:buNone/>
                </a:pPr>
                <a:r>
                  <a:rPr lang="en-US" sz="1400"/>
                  <a:t>	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𝐶𝑇𝑌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400"/>
                  <a:t> – spot price of commodity k.</a:t>
                </a:r>
                <a:endParaRPr lang="en-CA" sz="1400"/>
              </a:p>
              <a:p>
                <a:pPr lvl="1">
                  <a:spcBef>
                    <a:spcPts val="300"/>
                  </a:spcBef>
                </a:pPr>
                <a:r>
                  <a:rPr lang="en-US" sz="1600"/>
                  <a:t>FX: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𝑖𝑘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CA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𝐹𝑋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  <m:r>
                          <a:rPr lang="en-US" sz="1600" i="1">
                            <a:latin typeface="Cambria Math"/>
                          </a:rPr>
                          <m:t>+1%</m:t>
                        </m:r>
                        <m:sSub>
                          <m:sSubPr>
                            <m:ctrlPr>
                              <a:rPr lang="en-CA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𝐹𝑋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sz="16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𝐹𝑋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)</m:t>
                    </m:r>
                  </m:oMath>
                </a14:m>
                <a:endParaRPr lang="en-CA" sz="1600"/>
              </a:p>
              <a:p>
                <a:pPr marL="76200" indent="0">
                  <a:spcBef>
                    <a:spcPts val="0"/>
                  </a:spcBef>
                  <a:buNone/>
                </a:pPr>
                <a:r>
                  <a:rPr lang="en-US" sz="1400"/>
                  <a:t>	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𝐹𝑋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400"/>
                  <a:t> – spot exchange rate of base currency k.</a:t>
                </a:r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39552" y="1347614"/>
                <a:ext cx="7992888" cy="338437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6516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Initial Margin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539552" y="1347614"/>
                <a:ext cx="7992888" cy="338437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Sensitivity Calculation (Cont’d)</a:t>
                </a:r>
                <a:endParaRPr lang="en-CA"/>
              </a:p>
              <a:p>
                <a:pPr lvl="0"/>
                <a:r>
                  <a:rPr lang="en-US" sz="1800"/>
                  <a:t>Vega calculation</a:t>
                </a:r>
                <a:endParaRPr lang="en-CA" sz="1800"/>
              </a:p>
              <a:p>
                <a:pPr marL="76200" indent="0">
                  <a:buNone/>
                </a:pPr>
                <a:r>
                  <a:rPr lang="en-US" sz="180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𝑉𝑅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𝑖𝑘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1600" i="1">
                            <a:latin typeface="Cambria Math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CA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𝑘𝑗</m:t>
                            </m:r>
                          </m:sub>
                        </m:sSub>
                        <m:f>
                          <m:fPr>
                            <m:ctrlPr>
                              <a:rPr lang="en-CA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CA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i="1">
                                    <a:latin typeface="Cambria Math"/>
                                  </a:rPr>
                                  <m:t>𝑑𝑉</m:t>
                                </m:r>
                              </m:e>
                              <m:sub>
                                <m:r>
                                  <a:rPr lang="en-US" sz="1600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i="1">
                                <a:latin typeface="Cambria Math"/>
                              </a:rPr>
                              <m:t>𝑑</m:t>
                            </m:r>
                            <m:r>
                              <a:rPr lang="en-US" sz="1600" i="1">
                                <a:latin typeface="Cambria Math"/>
                              </a:rPr>
                              <m:t>𝜎</m:t>
                            </m:r>
                          </m:den>
                        </m:f>
                      </m:e>
                    </m:nary>
                  </m:oMath>
                </a14:m>
                <a:r>
                  <a:rPr lang="en-US" sz="1600"/>
                  <a:t>, 	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𝑖𝑘</m:t>
                        </m:r>
                      </m:sub>
                    </m:sSub>
                  </m:oMath>
                </a14:m>
                <a:r>
                  <a:rPr lang="en-US" sz="1600"/>
                  <a:t> – implied volatility</a:t>
                </a:r>
                <a:endParaRPr lang="en-CA" sz="1600"/>
              </a:p>
              <a:p>
                <a:pPr lvl="0">
                  <a:spcBef>
                    <a:spcPts val="1200"/>
                  </a:spcBef>
                </a:pPr>
                <a:r>
                  <a:rPr lang="en-US" sz="1800"/>
                  <a:t>Curvature calculation</a:t>
                </a:r>
              </a:p>
              <a:p>
                <a:pPr marL="76200" lvl="0" indent="0">
                  <a:buNone/>
                </a:pPr>
                <a:endParaRPr lang="en-CA" sz="1800"/>
              </a:p>
              <a:p>
                <a:pPr marL="76200" lvl="0" indent="0">
                  <a:buNone/>
                </a:pPr>
                <a:endParaRPr lang="en-CA" sz="1800"/>
              </a:p>
              <a:p>
                <a:pPr marL="76200" indent="0">
                  <a:buNone/>
                </a:pPr>
                <a:r>
                  <a:rPr lang="en-US" sz="1400"/>
                  <a:t>         where 	           is a scaling factor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𝑘𝑗</m:t>
                        </m:r>
                      </m:sub>
                    </m:sSub>
                  </m:oMath>
                </a14:m>
                <a:r>
                  <a:rPr lang="en-US" sz="1400"/>
                  <a:t> is the expiry date.</a:t>
                </a:r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39552" y="1347614"/>
                <a:ext cx="7992888" cy="338437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66" y="3189954"/>
            <a:ext cx="1512168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795886"/>
            <a:ext cx="12382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1644287"/>
      </p:ext>
    </p:extLst>
  </p:cSld>
  <p:clrMapOvr>
    <a:masterClrMapping/>
  </p:clrMapOvr>
</p:sld>
</file>

<file path=ppt/theme/theme1.xml><?xml version="1.0" encoding="utf-8"?>
<a:theme xmlns:a="http://schemas.openxmlformats.org/drawingml/2006/main" name="Escalu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1711</TotalTime>
  <Words>766</Words>
  <Application>Microsoft Office PowerPoint</Application>
  <PresentationFormat>On-screen Show (16:9)</PresentationFormat>
  <Paragraphs>110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Karla</vt:lpstr>
      <vt:lpstr>Raleway</vt:lpstr>
      <vt:lpstr>Cambria Math</vt:lpstr>
      <vt:lpstr>Arial</vt:lpstr>
      <vt:lpstr>Escalus template</vt:lpstr>
      <vt:lpstr> Initial Margin: Standardized Approach  Tom Mills  FinPricing  https://finpricing.com/product.html </vt:lpstr>
      <vt:lpstr>Initial Margin</vt:lpstr>
      <vt:lpstr>Initial Margin</vt:lpstr>
      <vt:lpstr>Initial Margin</vt:lpstr>
      <vt:lpstr>Initial Margin</vt:lpstr>
      <vt:lpstr>Initial Margin</vt:lpstr>
      <vt:lpstr>Initial Margin</vt:lpstr>
      <vt:lpstr>Initial Margin</vt:lpstr>
      <vt:lpstr>Initial Margin</vt:lpstr>
      <vt:lpstr>Initial Margin</vt:lpstr>
      <vt:lpstr>Initial Margin</vt:lpstr>
      <vt:lpstr>Initial Margin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initial margin model tutorial | FinPricing</dc:title>
  <dc:creator>Tom</dc:creator>
  <cp:lastModifiedBy>Tim Xiao</cp:lastModifiedBy>
  <cp:revision>117</cp:revision>
  <dcterms:modified xsi:type="dcterms:W3CDTF">2020-06-08T14:08:52Z</dcterms:modified>
</cp:coreProperties>
</file>