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16"/>
  </p:notesMasterIdLst>
  <p:sldIdLst>
    <p:sldId id="256" r:id="rId2"/>
    <p:sldId id="261" r:id="rId3"/>
    <p:sldId id="298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297" r:id="rId15"/>
  </p:sldIdLst>
  <p:sldSz cx="9144000" cy="5143500" type="screen16x9"/>
  <p:notesSz cx="6858000" cy="9144000"/>
  <p:embeddedFontLst>
    <p:embeddedFont>
      <p:font typeface="Cambria Math" panose="02040503050406030204" pitchFamily="18" charset="0"/>
      <p:regular r:id="rId17"/>
    </p:embeddedFont>
    <p:embeddedFont>
      <p:font typeface="Karla" panose="020B0604020202020204" charset="0"/>
      <p:regular r:id="rId18"/>
      <p:bold r:id="rId19"/>
      <p:italic r:id="rId20"/>
      <p:boldItalic r:id="rId21"/>
    </p:embeddedFont>
    <p:embeddedFont>
      <p:font typeface="Raleway" panose="020B0604020202020204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6145309-564F-4F0F-801C-C215B3F1332B}">
  <a:tblStyle styleId="{96145309-564F-4F0F-801C-C215B3F1332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480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3105349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" name="Shape 2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4C5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 flipH="1">
            <a:off x="6025" y="301575"/>
            <a:ext cx="9150050" cy="4496748"/>
          </a:xfrm>
          <a:custGeom>
            <a:avLst/>
            <a:gdLst/>
            <a:ahLst/>
            <a:cxnLst/>
            <a:rect l="0" t="0" r="0" b="0"/>
            <a:pathLst>
              <a:path w="366002" h="149344" extrusionOk="0">
                <a:moveTo>
                  <a:pt x="0" y="55491"/>
                </a:moveTo>
                <a:lnTo>
                  <a:pt x="0" y="107122"/>
                </a:lnTo>
                <a:lnTo>
                  <a:pt x="96507" y="149344"/>
                </a:lnTo>
                <a:lnTo>
                  <a:pt x="366002" y="116290"/>
                </a:lnTo>
                <a:lnTo>
                  <a:pt x="366002" y="40050"/>
                </a:lnTo>
                <a:lnTo>
                  <a:pt x="274079" y="0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10" name="Shape 10"/>
          <p:cNvSpPr/>
          <p:nvPr/>
        </p:nvSpPr>
        <p:spPr>
          <a:xfrm>
            <a:off x="-5900" y="759982"/>
            <a:ext cx="9144150" cy="3769800"/>
          </a:xfrm>
          <a:custGeom>
            <a:avLst/>
            <a:gdLst/>
            <a:ahLst/>
            <a:cxnLst/>
            <a:rect l="0" t="0" r="0" b="0"/>
            <a:pathLst>
              <a:path w="365766" h="150792" extrusionOk="0">
                <a:moveTo>
                  <a:pt x="365766" y="12416"/>
                </a:moveTo>
                <a:lnTo>
                  <a:pt x="289997" y="0"/>
                </a:lnTo>
                <a:lnTo>
                  <a:pt x="0" y="55421"/>
                </a:lnTo>
                <a:lnTo>
                  <a:pt x="0" y="127486"/>
                </a:lnTo>
                <a:lnTo>
                  <a:pt x="70927" y="150792"/>
                </a:lnTo>
                <a:lnTo>
                  <a:pt x="365766" y="122256"/>
                </a:lnTo>
                <a:close/>
              </a:path>
            </a:pathLst>
          </a:custGeom>
          <a:solidFill>
            <a:srgbClr val="00AE9D">
              <a:alpha val="26540"/>
            </a:srgbClr>
          </a:solidFill>
          <a:ln>
            <a:noFill/>
          </a:ln>
        </p:spPr>
      </p:sp>
      <p:sp>
        <p:nvSpPr>
          <p:cNvPr id="11" name="Shape 11"/>
          <p:cNvSpPr/>
          <p:nvPr/>
        </p:nvSpPr>
        <p:spPr>
          <a:xfrm>
            <a:off x="0" y="1351100"/>
            <a:ext cx="9156075" cy="2889063"/>
          </a:xfrm>
          <a:custGeom>
            <a:avLst/>
            <a:gdLst/>
            <a:ahLst/>
            <a:cxnLst/>
            <a:rect l="0" t="0" r="0" b="0"/>
            <a:pathLst>
              <a:path w="366243" h="106157" extrusionOk="0">
                <a:moveTo>
                  <a:pt x="241" y="0"/>
                </a:moveTo>
                <a:lnTo>
                  <a:pt x="0" y="77929"/>
                </a:lnTo>
                <a:lnTo>
                  <a:pt x="366243" y="106157"/>
                </a:lnTo>
                <a:lnTo>
                  <a:pt x="366243" y="4102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719025" y="1991825"/>
            <a:ext cx="5706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Shape 27"/>
          <p:cNvGrpSpPr/>
          <p:nvPr/>
        </p:nvGrpSpPr>
        <p:grpSpPr>
          <a:xfrm>
            <a:off x="-6025" y="0"/>
            <a:ext cx="9168125" cy="5163100"/>
            <a:chOff x="-6025" y="0"/>
            <a:chExt cx="9168125" cy="5163100"/>
          </a:xfrm>
        </p:grpSpPr>
        <p:sp>
          <p:nvSpPr>
            <p:cNvPr id="28" name="Shape 28"/>
            <p:cNvSpPr/>
            <p:nvPr/>
          </p:nvSpPr>
          <p:spPr>
            <a:xfrm>
              <a:off x="0" y="0"/>
              <a:ext cx="8552900" cy="1333000"/>
            </a:xfrm>
            <a:custGeom>
              <a:avLst/>
              <a:gdLst/>
              <a:ahLst/>
              <a:cxnLst/>
              <a:rect l="0" t="0" r="0" b="0"/>
              <a:pathLst>
                <a:path w="342116" h="53320" extrusionOk="0">
                  <a:moveTo>
                    <a:pt x="0" y="0"/>
                  </a:moveTo>
                  <a:lnTo>
                    <a:pt x="0" y="53320"/>
                  </a:lnTo>
                  <a:lnTo>
                    <a:pt x="342116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29" name="Shape 29"/>
            <p:cNvSpPr/>
            <p:nvPr/>
          </p:nvSpPr>
          <p:spPr>
            <a:xfrm>
              <a:off x="2563450" y="0"/>
              <a:ext cx="6580550" cy="1272675"/>
            </a:xfrm>
            <a:custGeom>
              <a:avLst/>
              <a:gdLst/>
              <a:ahLst/>
              <a:cxnLst/>
              <a:rect l="0" t="0" r="0" b="0"/>
              <a:pathLst>
                <a:path w="263222" h="50907" extrusionOk="0">
                  <a:moveTo>
                    <a:pt x="0" y="0"/>
                  </a:moveTo>
                  <a:lnTo>
                    <a:pt x="217381" y="50907"/>
                  </a:lnTo>
                  <a:lnTo>
                    <a:pt x="263222" y="10133"/>
                  </a:lnTo>
                  <a:lnTo>
                    <a:pt x="263222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30" name="Shape 30"/>
            <p:cNvSpPr/>
            <p:nvPr/>
          </p:nvSpPr>
          <p:spPr>
            <a:xfrm>
              <a:off x="-6025" y="2"/>
              <a:ext cx="7298300" cy="1471709"/>
            </a:xfrm>
            <a:custGeom>
              <a:avLst/>
              <a:gdLst/>
              <a:ahLst/>
              <a:cxnLst/>
              <a:rect l="0" t="0" r="0" b="0"/>
              <a:pathLst>
                <a:path w="291932" h="58628" extrusionOk="0">
                  <a:moveTo>
                    <a:pt x="0" y="18578"/>
                  </a:moveTo>
                  <a:lnTo>
                    <a:pt x="241" y="34019"/>
                  </a:lnTo>
                  <a:lnTo>
                    <a:pt x="221482" y="58628"/>
                  </a:lnTo>
                  <a:lnTo>
                    <a:pt x="291932" y="0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  <p:sp>
          <p:nvSpPr>
            <p:cNvPr id="31" name="Shape 31"/>
            <p:cNvSpPr/>
            <p:nvPr/>
          </p:nvSpPr>
          <p:spPr>
            <a:xfrm>
              <a:off x="3596100" y="4667000"/>
              <a:ext cx="5090700" cy="476500"/>
            </a:xfrm>
            <a:custGeom>
              <a:avLst/>
              <a:gdLst/>
              <a:ahLst/>
              <a:cxnLst/>
              <a:rect l="0" t="0" r="0" b="0"/>
              <a:pathLst>
                <a:path w="203628" h="19060" extrusionOk="0">
                  <a:moveTo>
                    <a:pt x="0" y="19060"/>
                  </a:moveTo>
                  <a:lnTo>
                    <a:pt x="203628" y="19060"/>
                  </a:lnTo>
                  <a:lnTo>
                    <a:pt x="157305" y="0"/>
                  </a:lnTo>
                  <a:close/>
                </a:path>
              </a:pathLst>
            </a:custGeom>
            <a:solidFill>
              <a:srgbClr val="004C52"/>
            </a:solidFill>
            <a:ln>
              <a:noFill/>
            </a:ln>
          </p:spPr>
        </p:sp>
        <p:sp>
          <p:nvSpPr>
            <p:cNvPr id="32" name="Shape 32"/>
            <p:cNvSpPr/>
            <p:nvPr/>
          </p:nvSpPr>
          <p:spPr>
            <a:xfrm>
              <a:off x="5525000" y="4692625"/>
              <a:ext cx="3637100" cy="470475"/>
            </a:xfrm>
            <a:custGeom>
              <a:avLst/>
              <a:gdLst/>
              <a:ahLst/>
              <a:cxnLst/>
              <a:rect l="0" t="0" r="0" b="0"/>
              <a:pathLst>
                <a:path w="145484" h="18819" extrusionOk="0">
                  <a:moveTo>
                    <a:pt x="145484" y="0"/>
                  </a:moveTo>
                  <a:lnTo>
                    <a:pt x="145484" y="18819"/>
                  </a:lnTo>
                  <a:lnTo>
                    <a:pt x="0" y="18819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</p:sp>
        <p:sp>
          <p:nvSpPr>
            <p:cNvPr id="33" name="Shape 33"/>
            <p:cNvSpPr/>
            <p:nvPr/>
          </p:nvSpPr>
          <p:spPr>
            <a:xfrm>
              <a:off x="7521475" y="4023125"/>
              <a:ext cx="1634600" cy="1139975"/>
            </a:xfrm>
            <a:custGeom>
              <a:avLst/>
              <a:gdLst/>
              <a:ahLst/>
              <a:cxnLst/>
              <a:rect l="0" t="0" r="0" b="0"/>
              <a:pathLst>
                <a:path w="65384" h="45599" extrusionOk="0">
                  <a:moveTo>
                    <a:pt x="65384" y="27022"/>
                  </a:moveTo>
                  <a:lnTo>
                    <a:pt x="65384" y="0"/>
                  </a:lnTo>
                  <a:lnTo>
                    <a:pt x="0" y="45599"/>
                  </a:lnTo>
                  <a:close/>
                </a:path>
              </a:pathLst>
            </a:custGeom>
            <a:solidFill>
              <a:srgbClr val="ABE33F">
                <a:alpha val="81150"/>
              </a:srgbClr>
            </a:solidFill>
            <a:ln>
              <a:noFill/>
            </a:ln>
          </p:spPr>
        </p:sp>
      </p:grp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◆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◆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◇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/>
        </p:nvSpPr>
        <p:spPr>
          <a:xfrm>
            <a:off x="-2355" y="0"/>
            <a:ext cx="5209571" cy="983354"/>
          </a:xfrm>
          <a:custGeom>
            <a:avLst/>
            <a:gdLst/>
            <a:ahLst/>
            <a:cxnLst/>
            <a:rect l="0" t="0" r="0" b="0"/>
            <a:pathLst>
              <a:path w="342116" h="53320" extrusionOk="0">
                <a:moveTo>
                  <a:pt x="0" y="0"/>
                </a:moveTo>
                <a:lnTo>
                  <a:pt x="0" y="53320"/>
                </a:lnTo>
                <a:lnTo>
                  <a:pt x="342116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78" name="Shape 78"/>
          <p:cNvSpPr/>
          <p:nvPr/>
        </p:nvSpPr>
        <p:spPr>
          <a:xfrm>
            <a:off x="-6025" y="2"/>
            <a:ext cx="4445394" cy="1085644"/>
          </a:xfrm>
          <a:custGeom>
            <a:avLst/>
            <a:gdLst/>
            <a:ahLst/>
            <a:cxnLst/>
            <a:rect l="0" t="0" r="0" b="0"/>
            <a:pathLst>
              <a:path w="291932" h="58628" extrusionOk="0">
                <a:moveTo>
                  <a:pt x="0" y="18578"/>
                </a:moveTo>
                <a:lnTo>
                  <a:pt x="241" y="34019"/>
                </a:lnTo>
                <a:lnTo>
                  <a:pt x="221482" y="58628"/>
                </a:lnTo>
                <a:lnTo>
                  <a:pt x="291932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79" name="Shape 79"/>
          <p:cNvSpPr/>
          <p:nvPr/>
        </p:nvSpPr>
        <p:spPr>
          <a:xfrm>
            <a:off x="6375475" y="4745747"/>
            <a:ext cx="2548913" cy="400879"/>
          </a:xfrm>
          <a:custGeom>
            <a:avLst/>
            <a:gdLst/>
            <a:ahLst/>
            <a:cxnLst/>
            <a:rect l="0" t="0" r="0" b="0"/>
            <a:pathLst>
              <a:path w="203628" h="19060" extrusionOk="0">
                <a:moveTo>
                  <a:pt x="0" y="19060"/>
                </a:moveTo>
                <a:lnTo>
                  <a:pt x="203628" y="19060"/>
                </a:lnTo>
                <a:lnTo>
                  <a:pt x="157305" y="0"/>
                </a:lnTo>
                <a:close/>
              </a:path>
            </a:pathLst>
          </a:custGeom>
          <a:solidFill>
            <a:srgbClr val="004C52"/>
          </a:solidFill>
          <a:ln>
            <a:noFill/>
          </a:ln>
        </p:spPr>
      </p:sp>
      <p:sp>
        <p:nvSpPr>
          <p:cNvPr id="80" name="Shape 80"/>
          <p:cNvSpPr/>
          <p:nvPr/>
        </p:nvSpPr>
        <p:spPr>
          <a:xfrm>
            <a:off x="7341180" y="4767304"/>
            <a:ext cx="1821096" cy="395811"/>
          </a:xfrm>
          <a:custGeom>
            <a:avLst/>
            <a:gdLst/>
            <a:ahLst/>
            <a:cxnLst/>
            <a:rect l="0" t="0" r="0" b="0"/>
            <a:pathLst>
              <a:path w="145484" h="18819" extrusionOk="0">
                <a:moveTo>
                  <a:pt x="145484" y="0"/>
                </a:moveTo>
                <a:lnTo>
                  <a:pt x="145484" y="18819"/>
                </a:lnTo>
                <a:lnTo>
                  <a:pt x="0" y="18819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  <p:sp>
        <p:nvSpPr>
          <p:cNvPr id="81" name="Shape 81"/>
          <p:cNvSpPr/>
          <p:nvPr/>
        </p:nvSpPr>
        <p:spPr>
          <a:xfrm>
            <a:off x="8340717" y="4204075"/>
            <a:ext cx="818444" cy="959061"/>
          </a:xfrm>
          <a:custGeom>
            <a:avLst/>
            <a:gdLst/>
            <a:ahLst/>
            <a:cxnLst/>
            <a:rect l="0" t="0" r="0" b="0"/>
            <a:pathLst>
              <a:path w="65384" h="45599" extrusionOk="0">
                <a:moveTo>
                  <a:pt x="65384" y="27022"/>
                </a:moveTo>
                <a:lnTo>
                  <a:pt x="65384" y="0"/>
                </a:lnTo>
                <a:lnTo>
                  <a:pt x="0" y="45599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</p:sp>
      <p:sp>
        <p:nvSpPr>
          <p:cNvPr id="82" name="Shape 82"/>
          <p:cNvSpPr/>
          <p:nvPr/>
        </p:nvSpPr>
        <p:spPr>
          <a:xfrm>
            <a:off x="1559025" y="-6025"/>
            <a:ext cx="4116775" cy="944875"/>
          </a:xfrm>
          <a:custGeom>
            <a:avLst/>
            <a:gdLst/>
            <a:ahLst/>
            <a:cxnLst/>
            <a:rect l="0" t="0" r="0" b="0"/>
            <a:pathLst>
              <a:path w="164671" h="37795" extrusionOk="0">
                <a:moveTo>
                  <a:pt x="0" y="241"/>
                </a:moveTo>
                <a:lnTo>
                  <a:pt x="132407" y="37795"/>
                </a:lnTo>
                <a:lnTo>
                  <a:pt x="164671" y="0"/>
                </a:lnTo>
                <a:lnTo>
                  <a:pt x="160329" y="241"/>
                </a:lnTo>
                <a:close/>
              </a:path>
            </a:pathLst>
          </a:custGeom>
          <a:solidFill>
            <a:srgbClr val="00AE9D">
              <a:alpha val="83460"/>
            </a:srgb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84064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886650" y="1598408"/>
            <a:ext cx="7370700" cy="33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◆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◆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ABE33F"/>
              </a:buClr>
              <a:buSzPts val="2400"/>
              <a:buFont typeface="Karla"/>
              <a:buChar char="◇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●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○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■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●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○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004C52"/>
              </a:buClr>
              <a:buSzPts val="2400"/>
              <a:buFont typeface="Karla"/>
              <a:buChar char="■"/>
              <a:defRPr sz="2400">
                <a:solidFill>
                  <a:srgbClr val="004C52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4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8" r:id="rId3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finpricing.com/lib/collateral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ctrTitle"/>
          </p:nvPr>
        </p:nvSpPr>
        <p:spPr>
          <a:xfrm>
            <a:off x="1403648" y="2139702"/>
            <a:ext cx="7056784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lvl="0"/>
            <a:br>
              <a:rPr lang="en" sz="4400" dirty="0"/>
            </a:br>
            <a:r>
              <a:rPr lang="en" sz="4400" dirty="0"/>
              <a:t>Collateral Management and Counterparty Credit Risk</a:t>
            </a:r>
            <a:br>
              <a:rPr lang="en" sz="4400" dirty="0"/>
            </a:br>
            <a:br>
              <a:rPr lang="en" sz="4400" dirty="0"/>
            </a:br>
            <a:r>
              <a:rPr lang="en" sz="2400" dirty="0"/>
              <a:t>Alex Yang</a:t>
            </a:r>
            <a:br>
              <a:rPr lang="en" sz="2400" dirty="0"/>
            </a:br>
            <a:br>
              <a:rPr lang="en" sz="1800" dirty="0"/>
            </a:br>
            <a:r>
              <a:rPr lang="en" sz="1800" dirty="0"/>
              <a:t>FinPricing</a:t>
            </a:r>
            <a:br>
              <a:rPr lang="en" sz="1800" dirty="0"/>
            </a:br>
            <a:br>
              <a:rPr lang="en" sz="1800" dirty="0"/>
            </a:br>
            <a:r>
              <a:rPr lang="en-CA" sz="1600" dirty="0"/>
              <a:t>https://finpricing.com/lib/FxForwardCurve.html</a:t>
            </a:r>
            <a:br>
              <a:rPr lang="en" sz="1800" dirty="0"/>
            </a:br>
            <a:br>
              <a:rPr lang="en" sz="1800" dirty="0"/>
            </a:br>
            <a:endParaRPr dirty="0"/>
          </a:p>
        </p:txBody>
      </p:sp>
      <p:pic>
        <p:nvPicPr>
          <p:cNvPr id="3" name="Picture 2" descr="C:\CapTim\src\web\images\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9542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Collateral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899592" y="1491630"/>
                <a:ext cx="7514716" cy="3240360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Credit Exposure under Collateral Arrangement</a:t>
                </a:r>
                <a:endParaRPr lang="en-CA"/>
              </a:p>
              <a:p>
                <a:pPr lvl="0">
                  <a:spcBef>
                    <a:spcPts val="1200"/>
                  </a:spcBef>
                </a:pPr>
                <a:r>
                  <a:rPr lang="en-US" sz="1600"/>
                  <a:t>Settlement period (call period) is the time period from the time of the collateral called to the time of the collateral exchanged.</a:t>
                </a:r>
                <a:endParaRPr lang="en-CA" sz="1600"/>
              </a:p>
              <a:p>
                <a:pPr lvl="0"/>
                <a:r>
                  <a:rPr lang="en-US" sz="1600"/>
                  <a:t>Liquidation period (cure period) is the time period from the most recent exchange of collateral until the defaulting counterparty is closed out.</a:t>
                </a:r>
                <a:endParaRPr lang="en-CA" sz="1600"/>
              </a:p>
              <a:p>
                <a:pPr lvl="0"/>
                <a:r>
                  <a:rPr lang="en-US" sz="1600"/>
                  <a:t>Margin period of risk = settlement period + liquidation period.</a:t>
                </a:r>
                <a:endParaRPr lang="en-CA" sz="1600"/>
              </a:p>
              <a:p>
                <a:pPr lvl="0"/>
                <a:r>
                  <a:rPr lang="en-US" sz="160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𝑀𝑇𝑀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US" sz="1600">
                        <a:latin typeface="Cambria Math"/>
                      </a:rPr>
                      <m:t>max</m:t>
                    </m:r>
                    <m:r>
                      <a:rPr lang="en-US" sz="1600" i="1">
                        <a:latin typeface="Cambria Math"/>
                      </a:rPr>
                      <m:t>(</m:t>
                    </m:r>
                    <m:nary>
                      <m:naryPr>
                        <m:chr m:val="∑"/>
                        <m:limLoc m:val="undOvr"/>
                        <m:supHide m:val="on"/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1600" i="1">
                            <a:latin typeface="Cambria Math"/>
                          </a:rPr>
                          <m:t>𝑖</m:t>
                        </m:r>
                      </m:sub>
                      <m:sup/>
                      <m:e>
                        <m:sSubSup>
                          <m:sSubSupPr>
                            <m:ctrlPr>
                              <a:rPr lang="en-CA" sz="16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𝑀𝑇𝑀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𝑡</m:t>
                            </m:r>
                          </m:sub>
                          <m:sup>
                            <m:r>
                              <a:rPr lang="en-US" sz="1600" i="1">
                                <a:latin typeface="Cambria Math"/>
                              </a:rPr>
                              <m:t>𝑖</m:t>
                            </m:r>
                          </m:sup>
                        </m:sSubSup>
                        <m:r>
                          <a:rPr lang="en-US" sz="1600" i="1">
                            <a:latin typeface="Cambria Math"/>
                          </a:rPr>
                          <m:t>, 0)</m:t>
                        </m:r>
                      </m:e>
                    </m:nary>
                  </m:oMath>
                </a14:m>
                <a:r>
                  <a:rPr lang="en-US" sz="1600"/>
                  <a:t> be the portfolio value at time </a:t>
                </a:r>
                <a:r>
                  <a:rPr lang="en-US" sz="1600" i="1"/>
                  <a:t>t</a:t>
                </a:r>
                <a:r>
                  <a:rPr lang="en-US" sz="1600"/>
                  <a:t> where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i="1">
                            <a:latin typeface="Cambria Math"/>
                          </a:rPr>
                          <m:t>𝑀𝑇𝑀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𝑡</m:t>
                        </m:r>
                      </m:sub>
                      <m:sup>
                        <m:r>
                          <a:rPr lang="en-US" sz="1600" i="1">
                            <a:latin typeface="Cambria Math"/>
                          </a:rPr>
                          <m:t>𝑖</m:t>
                        </m:r>
                      </m:sup>
                    </m:sSubSup>
                  </m:oMath>
                </a14:m>
                <a:r>
                  <a:rPr lang="en-US" sz="1600"/>
                  <a:t> is the value of i-th trade at time </a:t>
                </a:r>
                <a:r>
                  <a:rPr lang="en-US" sz="1600" i="1"/>
                  <a:t>t</a:t>
                </a:r>
                <a:r>
                  <a:rPr lang="en-US" sz="1600"/>
                  <a:t>.</a:t>
                </a:r>
                <a:endParaRPr lang="en-CA" sz="16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99592" y="1491630"/>
                <a:ext cx="7514716" cy="3240360"/>
              </a:xfrm>
              <a:prstGeom prst="rect">
                <a:avLst/>
              </a:prstGeom>
              <a:blipFill rotWithShape="1">
                <a:blip r:embed="rId3"/>
                <a:stretch>
                  <a:fillRect r="-89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4747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Collateral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899592" y="1491630"/>
                <a:ext cx="7514716" cy="3240360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Credit Exposure under Collateral Arrangement (Cont)</a:t>
                </a:r>
                <a:endParaRPr lang="en-CA"/>
              </a:p>
              <a:p>
                <a:pPr lvl="0">
                  <a:spcBef>
                    <a:spcPts val="1200"/>
                  </a:spcBef>
                </a:pPr>
                <a:r>
                  <a:rPr lang="en-US" sz="1600"/>
                  <a:t>If we assume that the collateral asset is cash only, the credit exposure is given by</a:t>
                </a:r>
                <a:endParaRPr lang="en-CA" sz="16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1400" i="1">
                              <a:latin typeface="Cambria Math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US" sz="1400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CA" sz="1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CA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𝑀𝑇𝑀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𝑡</m:t>
                                    </m:r>
                                  </m:sub>
                                </m:sSub>
                              </m:e>
                              <m:e>
                                <m:r>
                                  <a:rPr lang="en-US" sz="1400" i="1">
                                    <a:latin typeface="Cambria Math"/>
                                  </a:rPr>
                                  <m:t>𝑖𝑓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 </m:t>
                                </m:r>
                                <m:sSub>
                                  <m:sSubPr>
                                    <m:ctrlPr>
                                      <a:rPr lang="en-CA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𝑀𝑇𝑀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𝑡</m:t>
                                    </m:r>
                                  </m:sub>
                                </m:sSub>
                                <m:r>
                                  <a:rPr lang="en-US" sz="1400" i="1">
                                    <a:latin typeface="Cambria Math"/>
                                  </a:rPr>
                                  <m:t>≤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𝑇𝐻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𝑀𝑇𝐴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400" i="1">
                                    <a:latin typeface="Cambria Math"/>
                                  </a:rPr>
                                  <m:t>𝑇𝐻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𝑀𝑇𝐴</m:t>
                                </m:r>
                              </m:e>
                              <m:e>
                                <m:r>
                                  <a:rPr lang="en-US" sz="1400" i="1">
                                    <a:latin typeface="Cambria Math"/>
                                  </a:rPr>
                                  <m:t>𝑖𝑓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 </m:t>
                                </m:r>
                                <m:sSub>
                                  <m:sSubPr>
                                    <m:ctrlPr>
                                      <a:rPr lang="en-CA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𝑀𝑇𝑀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𝑡</m:t>
                                    </m:r>
                                  </m:sub>
                                </m:sSub>
                                <m:r>
                                  <a:rPr lang="en-US" sz="1400" i="1">
                                    <a:latin typeface="Cambria Math"/>
                                  </a:rPr>
                                  <m:t>&gt;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𝑇𝐻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𝑀𝑇𝐴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CA" sz="1400"/>
              </a:p>
              <a:p>
                <a:pPr lvl="0"/>
                <a:r>
                  <a:rPr lang="en-US" sz="1600"/>
                  <a:t>If the collateral is non cash,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CA" sz="1600" b="0" i="0" smtClean="0">
                        <a:latin typeface="Cambria Math"/>
                      </a:rPr>
                      <m:t>then</m:t>
                    </m:r>
                    <m:r>
                      <a:rPr lang="en-CA" sz="1600" b="0" i="0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</a:rPr>
                          <m:t>𝑀𝑇𝑀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en-US" sz="1600" i="1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US" sz="1600">
                        <a:latin typeface="Cambria Math"/>
                      </a:rPr>
                      <m:t>max</m:t>
                    </m:r>
                    <m:r>
                      <a:rPr lang="en-US" sz="1600" i="1">
                        <a:latin typeface="Cambria Math"/>
                      </a:rPr>
                      <m:t>(</m:t>
                    </m:r>
                    <m:nary>
                      <m:naryPr>
                        <m:chr m:val="∑"/>
                        <m:limLoc m:val="undOvr"/>
                        <m:supHide m:val="on"/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1600" i="1">
                            <a:latin typeface="Cambria Math"/>
                          </a:rPr>
                          <m:t>𝑖</m:t>
                        </m:r>
                      </m:sub>
                      <m:sup/>
                      <m:e>
                        <m:sSubSup>
                          <m:sSubSupPr>
                            <m:ctrlPr>
                              <a:rPr lang="en-CA" sz="16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𝑀𝑇𝑀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𝑡</m:t>
                            </m:r>
                          </m:sub>
                          <m:sup>
                            <m:r>
                              <a:rPr lang="en-US" sz="1600" i="1">
                                <a:latin typeface="Cambria Math"/>
                              </a:rPr>
                              <m:t>𝑖</m:t>
                            </m:r>
                          </m:sup>
                        </m:sSubSup>
                        <m:r>
                          <a:rPr lang="en-US" sz="1600" i="1">
                            <a:latin typeface="Cambria Math"/>
                          </a:rPr>
                          <m:t>, 0)+</m:t>
                        </m:r>
                        <m:sSubSup>
                          <m:sSubSupPr>
                            <m:ctrlPr>
                              <a:rPr lang="en-CA" sz="16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600" i="1">
                                <a:latin typeface="Cambria Math"/>
                              </a:rPr>
                              <m:t>𝑀𝑇𝑀</m:t>
                            </m:r>
                          </m:e>
                          <m:sub>
                            <m:r>
                              <a:rPr lang="en-US" sz="1600" i="1">
                                <a:latin typeface="Cambria Math"/>
                              </a:rPr>
                              <m:t>𝑡</m:t>
                            </m:r>
                          </m:sub>
                          <m:sup>
                            <m:r>
                              <a:rPr lang="en-US" sz="1600" i="1">
                                <a:latin typeface="Cambria Math"/>
                              </a:rPr>
                              <m:t>𝐶</m:t>
                            </m:r>
                          </m:sup>
                        </m:sSubSup>
                      </m:e>
                    </m:nary>
                  </m:oMath>
                </a14:m>
                <a:r>
                  <a:rPr lang="en-US" sz="1600"/>
                  <a:t> where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CA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600" i="1">
                            <a:latin typeface="Cambria Math"/>
                          </a:rPr>
                          <m:t>𝑀𝑇𝑀</m:t>
                        </m:r>
                      </m:e>
                      <m:sub>
                        <m:r>
                          <a:rPr lang="en-US" sz="1600" i="1">
                            <a:latin typeface="Cambria Math"/>
                          </a:rPr>
                          <m:t>𝑡</m:t>
                        </m:r>
                      </m:sub>
                      <m:sup>
                        <m:r>
                          <a:rPr lang="en-US" sz="1600" i="1">
                            <a:latin typeface="Cambria Math"/>
                          </a:rPr>
                          <m:t>𝐶</m:t>
                        </m:r>
                      </m:sup>
                    </m:sSubSup>
                  </m:oMath>
                </a14:m>
                <a:r>
                  <a:rPr lang="en-US" sz="1600"/>
                  <a:t> is the value of the collateral asset. In other words, we need to simulate the value change of the collateral asset during the margin period of risk.</a:t>
                </a:r>
                <a:endParaRPr lang="en-CA" sz="16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99592" y="1491630"/>
                <a:ext cx="7514716" cy="32403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1582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Collateral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971600" y="1275606"/>
            <a:ext cx="7514716" cy="367240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Credit Exposure under Collateral Arrangement (Cont)</a:t>
            </a:r>
            <a:endParaRPr lang="en-CA"/>
          </a:p>
          <a:p>
            <a:pPr lvl="0"/>
            <a:r>
              <a:rPr lang="en-US" sz="1600"/>
              <a:t>The credit exposure of an uncollateralized interest rate swap is shown below</a:t>
            </a:r>
            <a:endParaRPr lang="en-CA" sz="1600"/>
          </a:p>
          <a:p>
            <a:pPr marL="76200" lvl="0" indent="0">
              <a:buNone/>
            </a:pPr>
            <a:endParaRPr lang="en-CA" sz="160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494922"/>
              </p:ext>
            </p:extLst>
          </p:nvPr>
        </p:nvGraphicFramePr>
        <p:xfrm>
          <a:off x="2267744" y="2715766"/>
          <a:ext cx="5057775" cy="208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Chart" r:id="rId4" imgW="5057882" imgH="2086047" progId="Excel.Sheet.8">
                  <p:embed/>
                </p:oleObj>
              </mc:Choice>
              <mc:Fallback>
                <p:oleObj name="Chart" r:id="rId4" imgW="5057882" imgH="2086047" progId="Excel.Shee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715766"/>
                        <a:ext cx="5057775" cy="208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24662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Collateral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971600" y="1347614"/>
            <a:ext cx="7514716" cy="32403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Credit Exposure under Collateral Arrangement (Cont)</a:t>
            </a:r>
            <a:endParaRPr lang="en-CA"/>
          </a:p>
          <a:p>
            <a:pPr lvl="0"/>
            <a:r>
              <a:rPr lang="en-US" sz="1600"/>
              <a:t>The credit exposure of a collateralized interest rate swap is shown below</a:t>
            </a:r>
            <a:endParaRPr lang="en-CA" sz="1600"/>
          </a:p>
          <a:p>
            <a:pPr marL="76200" lvl="0" indent="0">
              <a:buNone/>
            </a:pPr>
            <a:endParaRPr lang="en-CA" sz="160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3391802"/>
              </p:ext>
            </p:extLst>
          </p:nvPr>
        </p:nvGraphicFramePr>
        <p:xfrm>
          <a:off x="2339752" y="2643758"/>
          <a:ext cx="4886325" cy="216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Chart" r:id="rId4" imgW="4886200" imgH="2162168" progId="Excel.Sheet.8">
                  <p:embed/>
                </p:oleObj>
              </mc:Choice>
              <mc:Fallback>
                <p:oleObj name="Chart" r:id="rId4" imgW="4886200" imgH="2162168" progId="Excel.Shee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2643758"/>
                        <a:ext cx="4886325" cy="216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578057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ctrTitle" idx="4294967295"/>
          </p:nvPr>
        </p:nvSpPr>
        <p:spPr>
          <a:xfrm>
            <a:off x="3064700" y="1512936"/>
            <a:ext cx="55338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rgbClr val="ABE33F"/>
                </a:solidFill>
              </a:rPr>
              <a:t>Thanks!</a:t>
            </a:r>
            <a:endParaRPr sz="6000">
              <a:solidFill>
                <a:srgbClr val="ABE33F"/>
              </a:solidFill>
            </a:endParaRPr>
          </a:p>
        </p:txBody>
      </p:sp>
      <p:sp>
        <p:nvSpPr>
          <p:cNvPr id="278" name="Shape 278"/>
          <p:cNvSpPr/>
          <p:nvPr/>
        </p:nvSpPr>
        <p:spPr>
          <a:xfrm>
            <a:off x="406937" y="2499742"/>
            <a:ext cx="1274938" cy="1159802"/>
          </a:xfrm>
          <a:custGeom>
            <a:avLst/>
            <a:gdLst/>
            <a:ahLst/>
            <a:cxnLst/>
            <a:rect l="0" t="0" r="0" b="0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ectangle 1"/>
          <p:cNvSpPr/>
          <p:nvPr/>
        </p:nvSpPr>
        <p:spPr>
          <a:xfrm>
            <a:off x="3275856" y="4011910"/>
            <a:ext cx="48245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" dirty="0"/>
              <a:t>You can find more details at</a:t>
            </a:r>
          </a:p>
          <a:p>
            <a:pPr>
              <a:buClr>
                <a:schemeClr val="dk1"/>
              </a:buClr>
              <a:buSzPts val="1100"/>
            </a:pPr>
            <a:r>
              <a:rPr lang="en-CA" dirty="0">
                <a:hlinkClick r:id="rId3"/>
              </a:rPr>
              <a:t>https://finpricing.com/lib/collateral.html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440537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Collateral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971600" y="1347614"/>
            <a:ext cx="7370700" cy="35283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CA" sz="2800"/>
              <a:t>Summary</a:t>
            </a:r>
            <a:endParaRPr lang="en" sz="2800"/>
          </a:p>
          <a:p>
            <a:pPr lvl="0">
              <a:spcBef>
                <a:spcPts val="1200"/>
              </a:spcBef>
            </a:pPr>
            <a:r>
              <a:rPr lang="en-US" sz="1800"/>
              <a:t>Collateral Definition</a:t>
            </a:r>
            <a:endParaRPr lang="en-CA" sz="1800"/>
          </a:p>
          <a:p>
            <a:pPr lvl="0"/>
            <a:r>
              <a:rPr lang="en-US" sz="1800"/>
              <a:t>Special Treatments in the Derivatives Market</a:t>
            </a:r>
            <a:endParaRPr lang="en-CA" sz="1800"/>
          </a:p>
          <a:p>
            <a:pPr lvl="0"/>
            <a:r>
              <a:rPr lang="en-US" sz="1800"/>
              <a:t>Benefits of Collateral Posting</a:t>
            </a:r>
            <a:endParaRPr lang="en-CA" sz="1800"/>
          </a:p>
          <a:p>
            <a:r>
              <a:rPr lang="en-US" sz="1800"/>
              <a:t>Collateral Arrangement Forms</a:t>
            </a:r>
            <a:endParaRPr lang="en-CA" sz="1800"/>
          </a:p>
          <a:p>
            <a:r>
              <a:rPr lang="en-US" sz="1800"/>
              <a:t>Credit Support Annex (CSA)</a:t>
            </a:r>
            <a:endParaRPr lang="en-CA" sz="1800"/>
          </a:p>
          <a:p>
            <a:pPr lvl="0"/>
            <a:r>
              <a:rPr lang="en-US" sz="1800"/>
              <a:t>Valuation under Collateral Arrangement</a:t>
            </a:r>
            <a:endParaRPr lang="en-CA" sz="1800"/>
          </a:p>
          <a:p>
            <a:pPr lvl="0"/>
            <a:r>
              <a:rPr lang="en-US" sz="1800"/>
              <a:t>Credit Exposure under Collateral Arrangement</a:t>
            </a:r>
            <a:endParaRPr lang="en-CA"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Collateral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27584" y="1471092"/>
            <a:ext cx="7514716" cy="367240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Collateral Definition</a:t>
            </a:r>
            <a:endParaRPr lang="en-CA"/>
          </a:p>
          <a:p>
            <a:pPr lvl="0"/>
            <a:r>
              <a:rPr lang="en-US" sz="1600"/>
              <a:t>Collateral is a property or an asset that a borrower offers as a way for a lender to secure the loan.</a:t>
            </a:r>
            <a:endParaRPr lang="en-CA" sz="1600"/>
          </a:p>
          <a:p>
            <a:pPr lvl="0"/>
            <a:r>
              <a:rPr lang="en-US" sz="1600"/>
              <a:t>Collateral arrangement is a risk reduction tool that mitigates risk by improving recorvery and reducing credit exposure.</a:t>
            </a:r>
            <a:endParaRPr lang="en-CA" sz="1600"/>
          </a:p>
          <a:p>
            <a:pPr lvl="0"/>
            <a:r>
              <a:rPr lang="en-US" sz="1600"/>
              <a:t>Collateral doesn’t turn a bad counterparty into a good one and doesn’t eliminate credit risk. Instead, it just reduces the loss at the default time.</a:t>
            </a:r>
            <a:endParaRPr lang="en-CA" sz="1600"/>
          </a:p>
          <a:p>
            <a:pPr lvl="0"/>
            <a:r>
              <a:rPr lang="en-US" sz="1600"/>
              <a:t>Collateral management is an essential element in the plumbing of the financial system.</a:t>
            </a:r>
            <a:endParaRPr lang="en-CA" sz="1600"/>
          </a:p>
          <a:p>
            <a:pPr lvl="0"/>
            <a:r>
              <a:rPr lang="en-US" sz="1600"/>
              <a:t>Collateral assets: mainly cash; also equities, bonds, MBS, debt instruments.</a:t>
            </a:r>
            <a:endParaRPr lang="en-CA" sz="1600"/>
          </a:p>
        </p:txBody>
      </p:sp>
    </p:spTree>
    <p:extLst>
      <p:ext uri="{BB962C8B-B14F-4D97-AF65-F5344CB8AC3E}">
        <p14:creationId xmlns:p14="http://schemas.microsoft.com/office/powerpoint/2010/main" val="1533136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Collateral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755576" y="1563638"/>
            <a:ext cx="7514716" cy="33843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Special Treatments in the Derivatives Market</a:t>
            </a:r>
            <a:endParaRPr lang="en-CA"/>
          </a:p>
          <a:p>
            <a:pPr lvl="0">
              <a:spcBef>
                <a:spcPts val="1200"/>
              </a:spcBef>
            </a:pPr>
            <a:r>
              <a:rPr lang="en-US" sz="1600"/>
              <a:t>The Bankruptcy code generally prevents creditors from seizing assets of a firm in bankruptcy. This provision is called the “automatic stay”.</a:t>
            </a:r>
            <a:endParaRPr lang="en-CA" sz="1600"/>
          </a:p>
          <a:p>
            <a:pPr lvl="0"/>
            <a:r>
              <a:rPr lang="en-US" sz="1600"/>
              <a:t>The code affords a special treatment to financial derivative contracts, which exempts these contracts from the “automatic stay”.</a:t>
            </a:r>
            <a:endParaRPr lang="en-CA" sz="1600"/>
          </a:p>
          <a:p>
            <a:pPr lvl="0"/>
            <a:r>
              <a:rPr lang="en-US" sz="1600"/>
              <a:t>The special treatment is also called a safe harbor.</a:t>
            </a:r>
            <a:endParaRPr lang="en-CA" sz="1600"/>
          </a:p>
          <a:p>
            <a:pPr lvl="0"/>
            <a:r>
              <a:rPr lang="en-US" sz="1600"/>
              <a:t>The safe harbor allows counterparties to terminate derivative contracts with a debtor in bankruptcy and seize the underlying collaterals.</a:t>
            </a:r>
            <a:endParaRPr lang="en-CA" sz="1600"/>
          </a:p>
        </p:txBody>
      </p:sp>
    </p:spTree>
    <p:extLst>
      <p:ext uri="{BB962C8B-B14F-4D97-AF65-F5344CB8AC3E}">
        <p14:creationId xmlns:p14="http://schemas.microsoft.com/office/powerpoint/2010/main" val="2738153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Collateral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755576" y="1563638"/>
            <a:ext cx="7514716" cy="33843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Benefits of Collateral Posting</a:t>
            </a:r>
            <a:endParaRPr lang="en-CA"/>
          </a:p>
          <a:p>
            <a:pPr lvl="0">
              <a:spcBef>
                <a:spcPts val="1200"/>
              </a:spcBef>
            </a:pPr>
            <a:r>
              <a:rPr lang="en-US" sz="1800"/>
              <a:t>Reduce credit risk.</a:t>
            </a:r>
            <a:endParaRPr lang="en-CA" sz="1800"/>
          </a:p>
          <a:p>
            <a:pPr lvl="0"/>
            <a:r>
              <a:rPr lang="en-US" sz="1800"/>
              <a:t>Free credit lines with existing counterparties.</a:t>
            </a:r>
            <a:endParaRPr lang="en-CA" sz="1800"/>
          </a:p>
          <a:p>
            <a:pPr lvl="0"/>
            <a:r>
              <a:rPr lang="en-US" sz="1800"/>
              <a:t>Increase business with counterparties.</a:t>
            </a:r>
            <a:endParaRPr lang="en-CA" sz="1800"/>
          </a:p>
          <a:p>
            <a:pPr lvl="0"/>
            <a:r>
              <a:rPr lang="en-US" sz="1800"/>
              <a:t>Expand the range of counterparties.</a:t>
            </a:r>
            <a:endParaRPr lang="en-CA" sz="1800"/>
          </a:p>
          <a:p>
            <a:pPr lvl="0"/>
            <a:r>
              <a:rPr lang="en-US" sz="1800"/>
              <a:t>Equalize the disparity in counterparty creditworthiness.</a:t>
            </a:r>
            <a:endParaRPr lang="en-CA" sz="1800"/>
          </a:p>
        </p:txBody>
      </p:sp>
    </p:spTree>
    <p:extLst>
      <p:ext uri="{BB962C8B-B14F-4D97-AF65-F5344CB8AC3E}">
        <p14:creationId xmlns:p14="http://schemas.microsoft.com/office/powerpoint/2010/main" val="1778477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Collateral</a:t>
            </a:r>
            <a:endParaRPr sz="2000"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27584" y="1419622"/>
            <a:ext cx="7514716" cy="35283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lvl="0" indent="0" algn="ctr">
              <a:buNone/>
            </a:pPr>
            <a:r>
              <a:rPr lang="en-US"/>
              <a:t>Collateral Arrangement Forms</a:t>
            </a:r>
            <a:endParaRPr lang="en-CA"/>
          </a:p>
          <a:p>
            <a:pPr lvl="0"/>
            <a:r>
              <a:rPr lang="en-US" sz="1600"/>
              <a:t>There are two types of collateral arrangement: pledge and title transfer.</a:t>
            </a:r>
            <a:endParaRPr lang="en-CA" sz="1600"/>
          </a:p>
          <a:p>
            <a:pPr lvl="0"/>
            <a:r>
              <a:rPr lang="en-US" sz="1600"/>
              <a:t>Pledge</a:t>
            </a:r>
            <a:endParaRPr lang="en-CA" sz="1600"/>
          </a:p>
          <a:p>
            <a:pPr lvl="1">
              <a:spcBef>
                <a:spcPts val="600"/>
              </a:spcBef>
            </a:pPr>
            <a:r>
              <a:rPr lang="en-US" sz="1400"/>
              <a:t>The giver posts collateral to the taker.</a:t>
            </a:r>
            <a:endParaRPr lang="en-CA" sz="1400"/>
          </a:p>
          <a:p>
            <a:pPr lvl="1"/>
            <a:r>
              <a:rPr lang="en-US" sz="1400"/>
              <a:t>The giver still owns the collateral.</a:t>
            </a:r>
            <a:endParaRPr lang="en-CA" sz="1400"/>
          </a:p>
          <a:p>
            <a:pPr lvl="1"/>
            <a:r>
              <a:rPr lang="en-US" sz="1400"/>
              <a:t>If the giver defaults, the taker can take the cash or sell the securities.</a:t>
            </a:r>
            <a:endParaRPr lang="en-CA" sz="1400"/>
          </a:p>
          <a:p>
            <a:pPr lvl="1"/>
            <a:r>
              <a:rPr lang="en-US" sz="1400"/>
              <a:t>It is widely used in US.</a:t>
            </a:r>
            <a:endParaRPr lang="en-CA" sz="1400"/>
          </a:p>
          <a:p>
            <a:pPr lvl="0"/>
            <a:r>
              <a:rPr lang="en-US" sz="1600"/>
              <a:t>Title Transfer</a:t>
            </a:r>
            <a:endParaRPr lang="en-CA" sz="1600"/>
          </a:p>
          <a:p>
            <a:pPr lvl="1">
              <a:spcBef>
                <a:spcPts val="600"/>
              </a:spcBef>
            </a:pPr>
            <a:r>
              <a:rPr lang="en-US" sz="1400"/>
              <a:t>The taker owns the collateral.</a:t>
            </a:r>
            <a:endParaRPr lang="en-CA" sz="1400"/>
          </a:p>
          <a:p>
            <a:pPr lvl="1"/>
            <a:r>
              <a:rPr lang="en-US" sz="1400"/>
              <a:t>The giver is only entitled to the return of fungible securities and/or repayment of cash.</a:t>
            </a:r>
            <a:endParaRPr lang="en-CA" sz="1400"/>
          </a:p>
          <a:p>
            <a:pPr lvl="1"/>
            <a:r>
              <a:rPr lang="en-US" sz="1400"/>
              <a:t>It is widely used in the stock-lending and repo market.</a:t>
            </a:r>
            <a:endParaRPr lang="en-CA" sz="1400"/>
          </a:p>
        </p:txBody>
      </p:sp>
    </p:spTree>
    <p:extLst>
      <p:ext uri="{BB962C8B-B14F-4D97-AF65-F5344CB8AC3E}">
        <p14:creationId xmlns:p14="http://schemas.microsoft.com/office/powerpoint/2010/main" val="1426056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Collateral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899592" y="1275606"/>
                <a:ext cx="7514716" cy="3867894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Credit Support Annex (CSA)</a:t>
                </a:r>
                <a:endParaRPr lang="en-CA"/>
              </a:p>
              <a:p>
                <a:pPr lvl="0"/>
                <a:r>
                  <a:rPr lang="en-US" sz="1600"/>
                  <a:t>CSA (or Margin Agreement or Collateral Agreement) is a legal document that regulates collateral posting.</a:t>
                </a:r>
                <a:endParaRPr lang="en-CA" sz="1600"/>
              </a:p>
              <a:p>
                <a:pPr lvl="0"/>
                <a:r>
                  <a:rPr lang="en-US" sz="1600"/>
                  <a:t>It specifies a variety of terms related to collateral posting.</a:t>
                </a:r>
                <a:endParaRPr lang="en-CA" sz="1600"/>
              </a:p>
              <a:p>
                <a:pPr lvl="1">
                  <a:spcBef>
                    <a:spcPts val="600"/>
                  </a:spcBef>
                </a:pPr>
                <a:r>
                  <a:rPr lang="en-US" sz="1400"/>
                  <a:t>Threshold (TH) defines the amount below which no collateral is posted.</a:t>
                </a:r>
                <a:endParaRPr lang="en-CA" sz="1400"/>
              </a:p>
              <a:p>
                <a:pPr lvl="1">
                  <a:spcBef>
                    <a:spcPts val="300"/>
                  </a:spcBef>
                </a:pPr>
                <a:r>
                  <a:rPr lang="en-US" sz="1400"/>
                  <a:t>Minimum transfer amount (MTA) is the minimum amount that can be transferred for any margin call.</a:t>
                </a:r>
                <a:endParaRPr lang="en-CA" sz="1400"/>
              </a:p>
              <a:p>
                <a:pPr lvl="1">
                  <a:spcBef>
                    <a:spcPts val="300"/>
                  </a:spcBef>
                </a:pPr>
                <a:r>
                  <a:rPr lang="en-US" sz="1400"/>
                  <a:t>Independent amount (or initial margin or haircut) is the amount of collateral required to open a position.</a:t>
                </a:r>
                <a:endParaRPr lang="en-CA" sz="1400"/>
              </a:p>
              <a:p>
                <a:pPr lvl="0"/>
                <a:r>
                  <a:rPr lang="en-US" sz="1600"/>
                  <a:t>Collateral posting rules</a:t>
                </a:r>
                <a:endParaRPr lang="en-CA" sz="1600"/>
              </a:p>
              <a:p>
                <a:pPr lvl="1">
                  <a:spcBef>
                    <a:spcPts val="300"/>
                  </a:spcBef>
                </a:pPr>
                <a:r>
                  <a:rPr lang="en-US" sz="1400"/>
                  <a:t>If Value &gt; TH + MTA, collateral is called and collateral = Value-TH-MTA</a:t>
                </a:r>
              </a:p>
              <a:p>
                <a:pPr lvl="1">
                  <a:spcBef>
                    <a:spcPts val="300"/>
                  </a:spcBef>
                </a:pPr>
                <a:r>
                  <a:rPr lang="en-US" sz="1400"/>
                  <a:t>If Value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  <a:ea typeface="Cambria Math"/>
                      </a:rPr>
                      <m:t>≤</m:t>
                    </m:r>
                  </m:oMath>
                </a14:m>
                <a:r>
                  <a:rPr lang="en-US" sz="1400"/>
                  <a:t> TH + MTA, no collateral is called.</a:t>
                </a:r>
                <a:endParaRPr lang="en-CA" sz="1400"/>
              </a:p>
              <a:p>
                <a:pPr marL="533400" lvl="1" indent="0">
                  <a:buNone/>
                </a:pPr>
                <a:endParaRPr lang="en-CA" sz="14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99592" y="1275606"/>
                <a:ext cx="7514716" cy="386789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0855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Collateral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899592" y="1491630"/>
                <a:ext cx="7514716" cy="3384376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Valuation under Collateral Arrangement</a:t>
                </a:r>
                <a:endParaRPr lang="en-CA"/>
              </a:p>
              <a:p>
                <a:pPr lvl="0"/>
                <a:r>
                  <a:rPr lang="en-US" sz="1600"/>
                  <a:t>A simple example: a financial contract pays </a:t>
                </a:r>
                <a:r>
                  <a:rPr lang="en-US" sz="1600" i="1"/>
                  <a:t>X</a:t>
                </a:r>
                <a:r>
                  <a:rPr lang="en-US" sz="1600"/>
                  <a:t> at maturity </a:t>
                </a:r>
                <a:r>
                  <a:rPr lang="en-US" sz="1600" i="1"/>
                  <a:t>T</a:t>
                </a:r>
                <a:r>
                  <a:rPr lang="en-US" sz="1600"/>
                  <a:t>.</a:t>
                </a:r>
                <a:endParaRPr lang="en-CA" sz="1600"/>
              </a:p>
              <a:p>
                <a:pPr lvl="0"/>
                <a:r>
                  <a:rPr lang="en-US" sz="1600"/>
                  <a:t>Valuation without collateral arrangement</a:t>
                </a:r>
                <a:endParaRPr lang="en-CA" sz="1600"/>
              </a:p>
              <a:p>
                <a:pPr lvl="1">
                  <a:spcBef>
                    <a:spcPts val="600"/>
                  </a:spcBef>
                </a:pPr>
                <a:r>
                  <a:rPr lang="en-US" sz="1400"/>
                  <a:t>At time </a:t>
                </a:r>
                <a:r>
                  <a:rPr lang="en-US" sz="1400" i="1"/>
                  <a:t>T</a:t>
                </a:r>
                <a:r>
                  <a:rPr lang="en-US" sz="1400"/>
                  <a:t>, the contract either defaults or survives.</a:t>
                </a:r>
                <a:endParaRPr lang="en-CA" sz="1400"/>
              </a:p>
              <a:p>
                <a:pPr lvl="1">
                  <a:spcBef>
                    <a:spcPts val="300"/>
                  </a:spcBef>
                </a:pPr>
                <a:r>
                  <a:rPr lang="en-US" sz="1400"/>
                  <a:t>The default probability is </a:t>
                </a:r>
                <a:r>
                  <a:rPr lang="en-US" sz="1400" i="1"/>
                  <a:t>p</a:t>
                </a:r>
                <a:r>
                  <a:rPr lang="en-US" sz="1400"/>
                  <a:t> and the survival probability is </a:t>
                </a:r>
                <a:r>
                  <a:rPr lang="en-US" sz="1400" i="1"/>
                  <a:t>q</a:t>
                </a:r>
                <a:r>
                  <a:rPr lang="en-US" sz="1400"/>
                  <a:t> where </a:t>
                </a:r>
                <a:r>
                  <a:rPr lang="en-US" sz="1400" i="1"/>
                  <a:t>q = 1-p</a:t>
                </a:r>
                <a:r>
                  <a:rPr lang="en-US" sz="1400"/>
                  <a:t>.</a:t>
                </a:r>
                <a:endParaRPr lang="en-CA" sz="1400"/>
              </a:p>
              <a:p>
                <a:pPr lvl="1">
                  <a:spcBef>
                    <a:spcPts val="300"/>
                  </a:spcBef>
                </a:pPr>
                <a:r>
                  <a:rPr lang="en-US" sz="1400"/>
                  <a:t>The survival payoff is </a:t>
                </a:r>
                <a:r>
                  <a:rPr lang="en-US" sz="1400" i="1"/>
                  <a:t>X</a:t>
                </a:r>
                <a:r>
                  <a:rPr lang="en-US" sz="1400"/>
                  <a:t> and the default value is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𝜑</m:t>
                    </m:r>
                    <m:r>
                      <a:rPr lang="en-US" sz="1400" i="1">
                        <a:latin typeface="Cambria Math"/>
                      </a:rPr>
                      <m:t>𝑋</m:t>
                    </m:r>
                  </m:oMath>
                </a14:m>
                <a:r>
                  <a:rPr lang="en-US" sz="1400"/>
                  <a:t> where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𝜑</m:t>
                    </m:r>
                  </m:oMath>
                </a14:m>
                <a:r>
                  <a:rPr lang="en-US" sz="1400"/>
                  <a:t> is the recovery rate.</a:t>
                </a:r>
                <a:endParaRPr lang="en-CA" sz="1400"/>
              </a:p>
              <a:p>
                <a:pPr lvl="1"/>
                <a:r>
                  <a:rPr lang="en-US" sz="1400"/>
                  <a:t>The present value of the contract is the discounted expectation of all the possible payoffs, i.e.,</a:t>
                </a:r>
                <a:endParaRPr lang="en-CA" sz="14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/>
                        </a:rPr>
                        <m:t>𝑉</m:t>
                      </m:r>
                      <m:d>
                        <m:d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US" sz="140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𝑝</m:t>
                          </m:r>
                          <m:r>
                            <a:rPr lang="en-US" sz="1400" i="1">
                              <a:latin typeface="Cambria Math"/>
                            </a:rPr>
                            <m:t>𝜑</m:t>
                          </m:r>
                          <m:r>
                            <a:rPr lang="en-US" sz="1400" i="1">
                              <a:latin typeface="Cambria Math"/>
                            </a:rPr>
                            <m:t>𝑋</m:t>
                          </m:r>
                          <m:r>
                            <a:rPr lang="en-US" sz="1400" i="1">
                              <a:latin typeface="Cambria Math"/>
                            </a:rPr>
                            <m:t>+</m:t>
                          </m:r>
                          <m:r>
                            <a:rPr lang="en-US" sz="1400" i="1">
                              <a:latin typeface="Cambria Math"/>
                            </a:rPr>
                            <m:t>𝑞𝑋</m:t>
                          </m:r>
                        </m:e>
                      </m:d>
                      <m:r>
                        <a:rPr lang="en-US" sz="1400" i="1">
                          <a:latin typeface="Cambria Math"/>
                        </a:rPr>
                        <m:t>𝐷</m:t>
                      </m:r>
                      <m:r>
                        <a:rPr lang="en-US" sz="1400" i="1">
                          <a:latin typeface="Cambria Math"/>
                        </a:rPr>
                        <m:t>(</m:t>
                      </m:r>
                      <m:r>
                        <a:rPr lang="en-US" sz="1400" i="1">
                          <a:latin typeface="Cambria Math"/>
                        </a:rPr>
                        <m:t>𝑡</m:t>
                      </m:r>
                      <m:r>
                        <a:rPr lang="en-US" sz="1400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CA" sz="1400"/>
              </a:p>
              <a:p>
                <a:pPr marL="76200" indent="0">
                  <a:buNone/>
                </a:pPr>
                <a:r>
                  <a:rPr lang="en-US" sz="1400"/>
                  <a:t>	where </a:t>
                </a:r>
                <a:r>
                  <a:rPr lang="en-US" sz="1400" i="1"/>
                  <a:t>D(t)</a:t>
                </a:r>
                <a:r>
                  <a:rPr lang="en-US" sz="1400"/>
                  <a:t> is the discount factor.</a:t>
                </a:r>
                <a:endParaRPr lang="en-CA" sz="14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99592" y="1491630"/>
                <a:ext cx="7514716" cy="338437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6886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886650" y="398400"/>
            <a:ext cx="7370700" cy="5891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CA" sz="2000"/>
              <a:t>Collateral</a:t>
            </a:r>
            <a:endParaRPr sz="20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Shape 1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683568" y="1347614"/>
                <a:ext cx="7802748" cy="3744416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76200" lvl="0" indent="0" algn="ctr">
                  <a:buNone/>
                </a:pPr>
                <a:r>
                  <a:rPr lang="en-US"/>
                  <a:t>Valuation under Collateral Arrangement (Cont)</a:t>
                </a:r>
                <a:endParaRPr lang="en-CA"/>
              </a:p>
              <a:p>
                <a:pPr lvl="0"/>
                <a:r>
                  <a:rPr lang="en-US" sz="1600"/>
                  <a:t>Valuation with collateral arrangement</a:t>
                </a:r>
                <a:endParaRPr lang="en-CA" sz="1600"/>
              </a:p>
              <a:p>
                <a:pPr lvl="1"/>
                <a:r>
                  <a:rPr lang="en-US" sz="1400"/>
                  <a:t>At time </a:t>
                </a:r>
                <a:r>
                  <a:rPr lang="en-US" sz="1400" i="1"/>
                  <a:t>T</a:t>
                </a:r>
                <a:r>
                  <a:rPr lang="en-US" sz="1400"/>
                  <a:t>, the contract either defaults or survives.</a:t>
                </a:r>
                <a:endParaRPr lang="en-CA" sz="1400"/>
              </a:p>
              <a:p>
                <a:pPr lvl="1">
                  <a:spcBef>
                    <a:spcPts val="300"/>
                  </a:spcBef>
                </a:pPr>
                <a:r>
                  <a:rPr lang="en-US" sz="1400"/>
                  <a:t>If the party survives, the survival payoff is </a:t>
                </a:r>
                <a:r>
                  <a:rPr lang="en-US" sz="1400" i="1"/>
                  <a:t>X</a:t>
                </a:r>
                <a:r>
                  <a:rPr lang="en-US" sz="1400"/>
                  <a:t> and the taker returns the collateral to the giver. In this case, collateral has no effect at all.</a:t>
                </a:r>
                <a:endParaRPr lang="en-CA" sz="1400"/>
              </a:p>
              <a:p>
                <a:pPr lvl="1">
                  <a:spcBef>
                    <a:spcPts val="300"/>
                  </a:spcBef>
                </a:pPr>
                <a:r>
                  <a:rPr lang="en-US" sz="1400"/>
                  <a:t>If the party defaults, the default payment is the collateral </a:t>
                </a:r>
                <a:r>
                  <a:rPr lang="en-US" sz="1400" i="1"/>
                  <a:t>C</a:t>
                </a:r>
                <a:r>
                  <a:rPr lang="en-US" sz="1400"/>
                  <a:t>. </a:t>
                </a:r>
                <a:endParaRPr lang="en-CA" sz="1400"/>
              </a:p>
              <a:p>
                <a:pPr lvl="1"/>
                <a:r>
                  <a:rPr lang="en-US" sz="1400"/>
                  <a:t>The present value of the contract is the discounted expectation of all the possible payoffs and given by</a:t>
                </a:r>
                <a:endParaRPr lang="en-CA" sz="1400"/>
              </a:p>
              <a:p>
                <a:pPr marL="762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1400" i="1">
                              <a:latin typeface="Cambria Math"/>
                            </a:rPr>
                            <m:t>𝑐</m:t>
                          </m:r>
                        </m:sub>
                      </m:sSub>
                      <m:r>
                        <a:rPr lang="en-US" sz="1400" i="1">
                          <a:latin typeface="Cambria Math"/>
                        </a:rPr>
                        <m:t>(</m:t>
                      </m:r>
                      <m:r>
                        <a:rPr lang="en-US" sz="1400" i="1">
                          <a:latin typeface="Cambria Math"/>
                        </a:rPr>
                        <m:t>𝑡</m:t>
                      </m:r>
                      <m:r>
                        <a:rPr lang="en-US" sz="1400" i="1">
                          <a:latin typeface="Cambria Math"/>
                        </a:rPr>
                        <m:t>)=</m:t>
                      </m:r>
                      <m:d>
                        <m:dPr>
                          <m:ctrlPr>
                            <a:rPr lang="en-CA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latin typeface="Cambria Math"/>
                            </a:rPr>
                            <m:t>𝑝𝐶</m:t>
                          </m:r>
                          <m:r>
                            <a:rPr lang="en-US" sz="1400" i="1">
                              <a:latin typeface="Cambria Math"/>
                            </a:rPr>
                            <m:t>+</m:t>
                          </m:r>
                          <m:r>
                            <a:rPr lang="en-US" sz="1400" i="1">
                              <a:latin typeface="Cambria Math"/>
                            </a:rPr>
                            <m:t>𝑞𝑋</m:t>
                          </m:r>
                        </m:e>
                      </m:d>
                      <m:r>
                        <a:rPr lang="en-US" sz="1400" i="1">
                          <a:latin typeface="Cambria Math"/>
                        </a:rPr>
                        <m:t>𝐷</m:t>
                      </m:r>
                      <m:r>
                        <a:rPr lang="en-US" sz="1400" i="1">
                          <a:latin typeface="Cambria Math"/>
                        </a:rPr>
                        <m:t>(</m:t>
                      </m:r>
                      <m:r>
                        <a:rPr lang="en-US" sz="1400" i="1">
                          <a:latin typeface="Cambria Math"/>
                        </a:rPr>
                        <m:t>𝑡</m:t>
                      </m:r>
                      <m:r>
                        <a:rPr lang="en-US" sz="1400" i="1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CA" sz="1400"/>
              </a:p>
              <a:p>
                <a:pPr lvl="1">
                  <a:spcBef>
                    <a:spcPts val="300"/>
                  </a:spcBef>
                </a:pPr>
                <a:r>
                  <a:rPr lang="en-US" sz="1400"/>
                  <a:t>Normally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𝐶</m:t>
                    </m:r>
                    <m:r>
                      <a:rPr lang="en-US" sz="1400" i="1">
                        <a:latin typeface="Cambria Math"/>
                      </a:rPr>
                      <m:t>&gt;</m:t>
                    </m:r>
                    <m:r>
                      <a:rPr lang="en-US" sz="1400" i="1">
                        <a:latin typeface="Cambria Math"/>
                      </a:rPr>
                      <m:t>𝑝</m:t>
                    </m:r>
                    <m:r>
                      <a:rPr lang="en-US" sz="1400" i="1">
                        <a:latin typeface="Cambria Math"/>
                      </a:rPr>
                      <m:t>𝜑</m:t>
                    </m:r>
                  </m:oMath>
                </a14:m>
                <a:r>
                  <a:rPr lang="en-US" sz="1400"/>
                  <a:t>, thus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en-CA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sz="1400" i="1">
                        <a:latin typeface="Cambria Math"/>
                      </a:rPr>
                      <m:t>&gt;</m:t>
                    </m:r>
                    <m:r>
                      <a:rPr lang="en-US" sz="1400" i="1">
                        <a:latin typeface="Cambria Math"/>
                      </a:rPr>
                      <m:t>𝑉</m:t>
                    </m:r>
                    <m:r>
                      <a:rPr lang="en-US" sz="1400" i="1">
                        <a:latin typeface="Cambria Math"/>
                      </a:rPr>
                      <m:t>(</m:t>
                    </m:r>
                    <m:r>
                      <a:rPr lang="en-US" sz="1400" i="1">
                        <a:latin typeface="Cambria Math"/>
                      </a:rPr>
                      <m:t>𝑡</m:t>
                    </m:r>
                    <m:r>
                      <a:rPr lang="en-US" sz="1400" i="1">
                        <a:latin typeface="Cambria Math"/>
                      </a:rPr>
                      <m:t>)</m:t>
                    </m:r>
                  </m:oMath>
                </a14:m>
                <a:r>
                  <a:rPr lang="en-CA" sz="1400"/>
                  <a:t>.</a:t>
                </a:r>
              </a:p>
              <a:p>
                <a:pPr lvl="1">
                  <a:spcBef>
                    <a:spcPts val="300"/>
                  </a:spcBef>
                </a:pPr>
                <a:r>
                  <a:rPr lang="en-CA" sz="1400"/>
                  <a:t>Conclusions:</a:t>
                </a:r>
              </a:p>
              <a:p>
                <a:pPr lvl="2">
                  <a:buFont typeface="Wingdings" panose="05000000000000000000" pitchFamily="2" charset="2"/>
                  <a:buChar char="§"/>
                </a:pPr>
                <a:r>
                  <a:rPr lang="en-US" sz="1400"/>
                  <a:t>Collateral affects default payoff only.</a:t>
                </a:r>
                <a:endParaRPr lang="en-CA" sz="1400"/>
              </a:p>
              <a:p>
                <a:pPr lvl="2">
                  <a:buFont typeface="Wingdings" panose="05000000000000000000" pitchFamily="2" charset="2"/>
                  <a:buChar char="§"/>
                </a:pPr>
                <a:r>
                  <a:rPr lang="en-US" sz="1400"/>
                  <a:t>Collateral improves recovery.</a:t>
                </a:r>
                <a:endParaRPr lang="en-CA" sz="1400"/>
              </a:p>
              <a:p>
                <a:pPr lvl="2">
                  <a:buFont typeface="Wingdings" panose="05000000000000000000" pitchFamily="2" charset="2"/>
                  <a:buChar char="§"/>
                </a:pPr>
                <a:r>
                  <a:rPr lang="en-US" sz="1400"/>
                  <a:t>Collateral increases valu</a:t>
                </a:r>
                <a:r>
                  <a:rPr lang="en-US" sz="1600"/>
                  <a:t>e.</a:t>
                </a:r>
                <a:endParaRPr lang="en-CA" sz="1600"/>
              </a:p>
            </p:txBody>
          </p:sp>
        </mc:Choice>
        <mc:Fallback xmlns="">
          <p:sp>
            <p:nvSpPr>
              <p:cNvPr id="125" name="Shape 1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83568" y="1347614"/>
                <a:ext cx="7802748" cy="3744416"/>
              </a:xfrm>
              <a:prstGeom prst="rect">
                <a:avLst/>
              </a:prstGeom>
              <a:blipFill rotWithShape="1">
                <a:blip r:embed="rId3"/>
                <a:stretch>
                  <a:fillRect r="-156" b="-114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9123733"/>
      </p:ext>
    </p:extLst>
  </p:cSld>
  <p:clrMapOvr>
    <a:masterClrMapping/>
  </p:clrMapOvr>
</p:sld>
</file>

<file path=ppt/theme/theme1.xml><?xml version="1.0" encoding="utf-8"?>
<a:theme xmlns:a="http://schemas.openxmlformats.org/drawingml/2006/main" name="Escalu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2193</TotalTime>
  <Words>947</Words>
  <Application>Microsoft Office PowerPoint</Application>
  <PresentationFormat>On-screen Show (16:9)</PresentationFormat>
  <Paragraphs>95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Karla</vt:lpstr>
      <vt:lpstr>Raleway</vt:lpstr>
      <vt:lpstr>Arial</vt:lpstr>
      <vt:lpstr>Wingdings</vt:lpstr>
      <vt:lpstr>Cambria Math</vt:lpstr>
      <vt:lpstr>Escalus template</vt:lpstr>
      <vt:lpstr>Chart</vt:lpstr>
      <vt:lpstr> Collateral Management and Counterparty Credit Risk  Alex Yang  FinPricing  https://finpricing.com/lib/FxForwardCurve.html  </vt:lpstr>
      <vt:lpstr>Collateral</vt:lpstr>
      <vt:lpstr>Collateral</vt:lpstr>
      <vt:lpstr>Collateral</vt:lpstr>
      <vt:lpstr>Collateral</vt:lpstr>
      <vt:lpstr>Collateral</vt:lpstr>
      <vt:lpstr>Collateral</vt:lpstr>
      <vt:lpstr>Collateral</vt:lpstr>
      <vt:lpstr>Collateral</vt:lpstr>
      <vt:lpstr>Collateral</vt:lpstr>
      <vt:lpstr>Collateral</vt:lpstr>
      <vt:lpstr>Collateral</vt:lpstr>
      <vt:lpstr>Collateral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Collateral agreement discussion and tutorail | FinPricing</dc:title>
  <dc:creator>Tom</dc:creator>
  <cp:lastModifiedBy>Tim Xiao</cp:lastModifiedBy>
  <cp:revision>205</cp:revision>
  <dcterms:modified xsi:type="dcterms:W3CDTF">2020-06-07T15:58:38Z</dcterms:modified>
</cp:coreProperties>
</file>