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61" r:id="rId3"/>
    <p:sldId id="298" r:id="rId4"/>
    <p:sldId id="300" r:id="rId5"/>
    <p:sldId id="307" r:id="rId6"/>
    <p:sldId id="301" r:id="rId7"/>
    <p:sldId id="308" r:id="rId8"/>
    <p:sldId id="302" r:id="rId9"/>
    <p:sldId id="303" r:id="rId10"/>
    <p:sldId id="305" r:id="rId11"/>
    <p:sldId id="297"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mbria Math" panose="02040503050406030204" pitchFamily="18" charset="0"/>
      <p:regular r:id="rId18"/>
    </p:embeddedFont>
    <p:embeddedFont>
      <p:font typeface="Karla" panose="020B0604020202020204" charset="0"/>
      <p:regular r:id="rId19"/>
      <p:bold r:id="rId20"/>
      <p:italic r:id="rId21"/>
      <p:boldItalic r:id="rId22"/>
    </p:embeddedFont>
    <p:embeddedFont>
      <p:font typeface="Raleway"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145309-564F-4F0F-801C-C215B3F1332B}">
  <a:tblStyle styleId="{96145309-564F-4F0F-801C-C215B3F1332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80"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310534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9" name="Shape 9"/>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Shape 10"/>
          <p:cNvSpPr/>
          <p:nvPr/>
        </p:nvSpPr>
        <p:spPr>
          <a:xfrm>
            <a:off x="-5900" y="759982"/>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Shape 11"/>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Shape 1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840643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npricing.com/lib/IrSwnVol.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npricing.com/lib/IrSwap.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1187624" y="1995686"/>
            <a:ext cx="7033457" cy="1159800"/>
          </a:xfrm>
          <a:prstGeom prst="rect">
            <a:avLst/>
          </a:prstGeom>
        </p:spPr>
        <p:txBody>
          <a:bodyPr spcFirstLastPara="1" wrap="square" lIns="91425" tIns="91425" rIns="91425" bIns="91425" anchor="ctr" anchorCtr="0">
            <a:normAutofit fontScale="90000"/>
          </a:bodyPr>
          <a:lstStyle/>
          <a:p>
            <a:pPr lvl="0"/>
            <a:br>
              <a:rPr lang="en" sz="4400" dirty="0"/>
            </a:br>
            <a:r>
              <a:rPr lang="en" sz="4400" dirty="0"/>
              <a:t>Compounding Swap Vaulation Pratical Guide</a:t>
            </a:r>
            <a:br>
              <a:rPr lang="en" sz="4400" dirty="0"/>
            </a:br>
            <a:br>
              <a:rPr lang="en" sz="4400" dirty="0"/>
            </a:br>
            <a:r>
              <a:rPr lang="en" sz="2400" dirty="0"/>
              <a:t>Alan White</a:t>
            </a:r>
            <a:br>
              <a:rPr lang="en" sz="2400" dirty="0"/>
            </a:br>
            <a:br>
              <a:rPr lang="en" sz="1800" dirty="0"/>
            </a:br>
            <a:r>
              <a:rPr lang="en" sz="1800" dirty="0"/>
              <a:t>FinPricing</a:t>
            </a:r>
            <a:br>
              <a:rPr lang="en" sz="1800" dirty="0"/>
            </a:br>
            <a:br>
              <a:rPr lang="en" sz="1800" dirty="0"/>
            </a:br>
            <a:r>
              <a:rPr lang="en-CA" sz="1600" dirty="0">
                <a:hlinkClick r:id="rId3"/>
              </a:rPr>
              <a:t>https://finpricing.com/lib/IrSwnVol.html</a:t>
            </a:r>
            <a:br>
              <a:rPr lang="en" sz="1800" dirty="0"/>
            </a:br>
            <a:br>
              <a:rPr lang="en" sz="1800" dirty="0"/>
            </a:br>
            <a:endParaRPr dirty="0"/>
          </a:p>
        </p:txBody>
      </p:sp>
      <p:pic>
        <p:nvPicPr>
          <p:cNvPr id="3" name="Picture 2" descr="C:\CapTim\src\web\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95425" cy="1247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p:sp>
        <p:nvSpPr>
          <p:cNvPr id="125" name="Shape 125"/>
          <p:cNvSpPr txBox="1">
            <a:spLocks noGrp="1"/>
          </p:cNvSpPr>
          <p:nvPr>
            <p:ph type="body" idx="1"/>
          </p:nvPr>
        </p:nvSpPr>
        <p:spPr>
          <a:xfrm>
            <a:off x="683568" y="1275606"/>
            <a:ext cx="7730740" cy="3744416"/>
          </a:xfrm>
          <a:prstGeom prst="rect">
            <a:avLst/>
          </a:prstGeom>
        </p:spPr>
        <p:txBody>
          <a:bodyPr spcFirstLastPara="1" wrap="square" lIns="91425" tIns="91425" rIns="91425" bIns="91425" anchor="t" anchorCtr="0">
            <a:noAutofit/>
          </a:bodyPr>
          <a:lstStyle/>
          <a:p>
            <a:pPr marL="76200" lvl="0" indent="0" algn="ctr">
              <a:buNone/>
            </a:pPr>
            <a:r>
              <a:rPr lang="en-US"/>
              <a:t>A Real World Example</a:t>
            </a:r>
            <a:endParaRPr lang="en-CA"/>
          </a:p>
          <a:p>
            <a:pPr lvl="1"/>
            <a:endParaRPr lang="en-CA" sz="1600"/>
          </a:p>
          <a:p>
            <a:pPr lvl="0"/>
            <a:endParaRPr lang="en-CA" sz="1600"/>
          </a:p>
        </p:txBody>
      </p:sp>
      <p:graphicFrame>
        <p:nvGraphicFramePr>
          <p:cNvPr id="2" name="Table 1"/>
          <p:cNvGraphicFramePr>
            <a:graphicFrameLocks noGrp="1"/>
          </p:cNvGraphicFramePr>
          <p:nvPr>
            <p:extLst>
              <p:ext uri="{D42A27DB-BD31-4B8C-83A1-F6EECF244321}">
                <p14:modId xmlns:p14="http://schemas.microsoft.com/office/powerpoint/2010/main" val="1327346394"/>
              </p:ext>
            </p:extLst>
          </p:nvPr>
        </p:nvGraphicFramePr>
        <p:xfrm>
          <a:off x="2195736" y="1995686"/>
          <a:ext cx="4826635" cy="2506345"/>
        </p:xfrm>
        <a:graphic>
          <a:graphicData uri="http://schemas.openxmlformats.org/drawingml/2006/table">
            <a:tbl>
              <a:tblPr firstRow="1" firstCol="1" bandRow="1">
                <a:tableStyleId>{96145309-564F-4F0F-801C-C215B3F1332B}</a:tableStyleId>
              </a:tblPr>
              <a:tblGrid>
                <a:gridCol w="1405890">
                  <a:extLst>
                    <a:ext uri="{9D8B030D-6E8A-4147-A177-3AD203B41FA5}">
                      <a16:colId xmlns:a16="http://schemas.microsoft.com/office/drawing/2014/main" val="20000"/>
                    </a:ext>
                  </a:extLst>
                </a:gridCol>
                <a:gridCol w="906145">
                  <a:extLst>
                    <a:ext uri="{9D8B030D-6E8A-4147-A177-3AD203B41FA5}">
                      <a16:colId xmlns:a16="http://schemas.microsoft.com/office/drawing/2014/main" val="20001"/>
                    </a:ext>
                  </a:extLst>
                </a:gridCol>
                <a:gridCol w="143827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tblGrid>
              <a:tr h="0">
                <a:tc gridSpan="2">
                  <a:txBody>
                    <a:bodyPr/>
                    <a:lstStyle/>
                    <a:p>
                      <a:pPr marL="457200" algn="ctr">
                        <a:lnSpc>
                          <a:spcPct val="100000"/>
                        </a:lnSpc>
                        <a:spcAft>
                          <a:spcPts val="0"/>
                        </a:spcAft>
                      </a:pPr>
                      <a:r>
                        <a:rPr lang="en-US" sz="1100" b="1">
                          <a:effectLst/>
                        </a:rPr>
                        <a:t>Leg 1 Specification</a:t>
                      </a:r>
                      <a:endParaRPr lang="en-CA" sz="1100" b="1">
                        <a:effectLst/>
                        <a:latin typeface="Calibri"/>
                        <a:ea typeface="SimSun"/>
                        <a:cs typeface="Times New Roman"/>
                      </a:endParaRPr>
                    </a:p>
                  </a:txBody>
                  <a:tcPr marL="68580" marR="68580" marT="0" marB="0"/>
                </a:tc>
                <a:tc hMerge="1">
                  <a:txBody>
                    <a:bodyPr/>
                    <a:lstStyle/>
                    <a:p>
                      <a:endParaRPr lang="en-CA"/>
                    </a:p>
                  </a:txBody>
                  <a:tcPr/>
                </a:tc>
                <a:tc gridSpan="2">
                  <a:txBody>
                    <a:bodyPr/>
                    <a:lstStyle/>
                    <a:p>
                      <a:pPr marL="457200" algn="ctr">
                        <a:lnSpc>
                          <a:spcPct val="100000"/>
                        </a:lnSpc>
                        <a:spcAft>
                          <a:spcPts val="0"/>
                        </a:spcAft>
                      </a:pPr>
                      <a:r>
                        <a:rPr lang="en-US" sz="1100" b="1">
                          <a:effectLst/>
                        </a:rPr>
                        <a:t>Leg 2 Specification</a:t>
                      </a:r>
                      <a:endParaRPr lang="en-CA" sz="1100" b="1">
                        <a:effectLst/>
                        <a:latin typeface="Calibri"/>
                        <a:ea typeface="SimSun"/>
                        <a:cs typeface="Times New Roman"/>
                      </a:endParaRPr>
                    </a:p>
                  </a:txBody>
                  <a:tcPr marL="68580" marR="68580" marT="0" marB="0"/>
                </a:tc>
                <a:tc hMerge="1">
                  <a:txBody>
                    <a:bodyPr/>
                    <a:lstStyle/>
                    <a:p>
                      <a:endParaRPr lang="en-CA"/>
                    </a:p>
                  </a:txBody>
                  <a:tcPr/>
                </a:tc>
                <a:extLst>
                  <a:ext uri="{0D108BD9-81ED-4DB2-BD59-A6C34878D82A}">
                    <a16:rowId xmlns:a16="http://schemas.microsoft.com/office/drawing/2014/main" val="10000"/>
                  </a:ext>
                </a:extLst>
              </a:tr>
              <a:tr h="0">
                <a:tc>
                  <a:txBody>
                    <a:bodyPr/>
                    <a:lstStyle/>
                    <a:p>
                      <a:pPr>
                        <a:lnSpc>
                          <a:spcPct val="100000"/>
                        </a:lnSpc>
                        <a:spcAft>
                          <a:spcPts val="0"/>
                        </a:spcAft>
                      </a:pPr>
                      <a:r>
                        <a:rPr lang="en-US" sz="1100">
                          <a:effectLst/>
                        </a:rPr>
                        <a:t>Currency</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USD</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Currency</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USD</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1"/>
                  </a:ext>
                </a:extLst>
              </a:tr>
              <a:tr h="0">
                <a:tc>
                  <a:txBody>
                    <a:bodyPr/>
                    <a:lstStyle/>
                    <a:p>
                      <a:pPr>
                        <a:lnSpc>
                          <a:spcPct val="100000"/>
                        </a:lnSpc>
                        <a:spcAft>
                          <a:spcPts val="0"/>
                        </a:spcAft>
                      </a:pPr>
                      <a:r>
                        <a:rPr lang="en-US" sz="1100">
                          <a:effectLst/>
                        </a:rPr>
                        <a:t>Day Count</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dcAct360</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Day Count</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dcAct360</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2"/>
                  </a:ext>
                </a:extLst>
              </a:tr>
              <a:tr h="0">
                <a:tc>
                  <a:txBody>
                    <a:bodyPr/>
                    <a:lstStyle/>
                    <a:p>
                      <a:pPr>
                        <a:lnSpc>
                          <a:spcPct val="100000"/>
                        </a:lnSpc>
                        <a:spcAft>
                          <a:spcPts val="0"/>
                        </a:spcAft>
                      </a:pPr>
                      <a:r>
                        <a:rPr lang="en-US" sz="1100">
                          <a:effectLst/>
                        </a:rPr>
                        <a:t>Leg Type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Fixed</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Leg Type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Float</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3"/>
                  </a:ext>
                </a:extLst>
              </a:tr>
              <a:tr h="0">
                <a:tc>
                  <a:txBody>
                    <a:bodyPr/>
                    <a:lstStyle/>
                    <a:p>
                      <a:pPr>
                        <a:lnSpc>
                          <a:spcPct val="100000"/>
                        </a:lnSpc>
                        <a:spcAft>
                          <a:spcPts val="0"/>
                        </a:spcAft>
                      </a:pPr>
                      <a:r>
                        <a:rPr lang="en-US" sz="1100">
                          <a:effectLst/>
                        </a:rPr>
                        <a:t>Notional</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5000000</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Notional</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5000000</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4"/>
                  </a:ext>
                </a:extLst>
              </a:tr>
              <a:tr h="0">
                <a:tc>
                  <a:txBody>
                    <a:bodyPr/>
                    <a:lstStyle/>
                    <a:p>
                      <a:pPr>
                        <a:lnSpc>
                          <a:spcPct val="100000"/>
                        </a:lnSpc>
                        <a:spcAft>
                          <a:spcPts val="0"/>
                        </a:spcAft>
                      </a:pPr>
                      <a:r>
                        <a:rPr lang="en-US" sz="1100">
                          <a:effectLst/>
                        </a:rPr>
                        <a:t>Pay Receive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Receive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Pay Receive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Pay</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5"/>
                  </a:ext>
                </a:extLst>
              </a:tr>
              <a:tr h="0">
                <a:tc>
                  <a:txBody>
                    <a:bodyPr/>
                    <a:lstStyle/>
                    <a:p>
                      <a:pPr>
                        <a:lnSpc>
                          <a:spcPct val="100000"/>
                        </a:lnSpc>
                        <a:spcAft>
                          <a:spcPts val="0"/>
                        </a:spcAft>
                      </a:pPr>
                      <a:r>
                        <a:rPr lang="en-US" sz="1100">
                          <a:effectLst/>
                        </a:rPr>
                        <a:t>Payment Frequency</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6M</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Payment Frequency</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6M</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6"/>
                  </a:ext>
                </a:extLst>
              </a:tr>
              <a:tr h="0">
                <a:tc>
                  <a:txBody>
                    <a:bodyPr/>
                    <a:lstStyle/>
                    <a:p>
                      <a:pPr>
                        <a:lnSpc>
                          <a:spcPct val="100000"/>
                        </a:lnSpc>
                        <a:spcAft>
                          <a:spcPts val="0"/>
                        </a:spcAft>
                      </a:pPr>
                      <a:r>
                        <a:rPr lang="en-US" sz="1100">
                          <a:effectLst/>
                        </a:rPr>
                        <a:t>Start Date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7/1/2015</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Start Date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7/1/2015</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7"/>
                  </a:ext>
                </a:extLst>
              </a:tr>
              <a:tr h="266065">
                <a:tc>
                  <a:txBody>
                    <a:bodyPr/>
                    <a:lstStyle/>
                    <a:p>
                      <a:pPr>
                        <a:lnSpc>
                          <a:spcPct val="100000"/>
                        </a:lnSpc>
                        <a:spcAft>
                          <a:spcPts val="0"/>
                        </a:spcAft>
                      </a:pPr>
                      <a:r>
                        <a:rPr lang="en-US" sz="1100">
                          <a:effectLst/>
                        </a:rPr>
                        <a:t>End Date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3/1/2023</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End Date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3/1/2023</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8"/>
                  </a:ext>
                </a:extLst>
              </a:tr>
              <a:tr h="0">
                <a:tc>
                  <a:txBody>
                    <a:bodyPr/>
                    <a:lstStyle/>
                    <a:p>
                      <a:pPr>
                        <a:lnSpc>
                          <a:spcPct val="100000"/>
                        </a:lnSpc>
                        <a:spcAft>
                          <a:spcPts val="0"/>
                        </a:spcAft>
                      </a:pPr>
                      <a:r>
                        <a:rPr lang="en-US" sz="1100">
                          <a:effectLst/>
                        </a:rPr>
                        <a:t>Fixed Rate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0.0455</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Spread</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0</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09"/>
                  </a:ext>
                </a:extLst>
              </a:tr>
              <a:tr h="0">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gridSpan="2">
                  <a:txBody>
                    <a:bodyPr/>
                    <a:lstStyle/>
                    <a:p>
                      <a:pPr algn="ctr">
                        <a:lnSpc>
                          <a:spcPct val="100000"/>
                        </a:lnSpc>
                        <a:spcAft>
                          <a:spcPts val="0"/>
                        </a:spcAft>
                      </a:pPr>
                      <a:r>
                        <a:rPr lang="en-US" sz="1200" b="1">
                          <a:effectLst/>
                        </a:rPr>
                        <a:t>Index Specification</a:t>
                      </a:r>
                      <a:endParaRPr lang="en-CA" sz="1100" b="1">
                        <a:effectLst/>
                        <a:latin typeface="Calibri"/>
                        <a:ea typeface="SimSun"/>
                        <a:cs typeface="Times New Roman"/>
                      </a:endParaRPr>
                    </a:p>
                  </a:txBody>
                  <a:tcPr marL="68580" marR="68580" marT="0" marB="0" anchor="ctr"/>
                </a:tc>
                <a:tc hMerge="1">
                  <a:txBody>
                    <a:bodyPr/>
                    <a:lstStyle/>
                    <a:p>
                      <a:endParaRPr lang="en-CA"/>
                    </a:p>
                  </a:txBody>
                  <a:tcPr/>
                </a:tc>
                <a:extLst>
                  <a:ext uri="{0D108BD9-81ED-4DB2-BD59-A6C34878D82A}">
                    <a16:rowId xmlns:a16="http://schemas.microsoft.com/office/drawing/2014/main" val="10010"/>
                  </a:ext>
                </a:extLst>
              </a:tr>
              <a:tr h="0">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Index Type</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LIBOR</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11"/>
                  </a:ext>
                </a:extLst>
              </a:tr>
              <a:tr h="0">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Index Tenor</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1M</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12"/>
                  </a:ext>
                </a:extLst>
              </a:tr>
              <a:tr h="0">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200">
                          <a:effectLst/>
                        </a:rPr>
                        <a:t> </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Index Day Count</a:t>
                      </a:r>
                      <a:endParaRPr lang="en-CA" sz="1100">
                        <a:effectLst/>
                        <a:latin typeface="Calibri"/>
                        <a:ea typeface="SimSun"/>
                        <a:cs typeface="Times New Roman"/>
                      </a:endParaRPr>
                    </a:p>
                  </a:txBody>
                  <a:tcPr marL="68580" marR="68580" marT="0" marB="0" anchor="ctr"/>
                </a:tc>
                <a:tc>
                  <a:txBody>
                    <a:bodyPr/>
                    <a:lstStyle/>
                    <a:p>
                      <a:pPr>
                        <a:lnSpc>
                          <a:spcPct val="100000"/>
                        </a:lnSpc>
                        <a:spcAft>
                          <a:spcPts val="0"/>
                        </a:spcAft>
                      </a:pPr>
                      <a:r>
                        <a:rPr lang="en-US" sz="1100">
                          <a:effectLst/>
                        </a:rPr>
                        <a:t>dcAct360</a:t>
                      </a:r>
                      <a:endParaRPr lang="en-CA" sz="1100">
                        <a:effectLst/>
                        <a:latin typeface="Calibri"/>
                        <a:ea typeface="SimSun"/>
                        <a:cs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8904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6000">
                <a:solidFill>
                  <a:srgbClr val="ABE33F"/>
                </a:solidFill>
              </a:rPr>
              <a:t>Thanks!</a:t>
            </a:r>
            <a:endParaRPr sz="6000">
              <a:solidFill>
                <a:srgbClr val="ABE33F"/>
              </a:solidFill>
            </a:endParaRPr>
          </a:p>
        </p:txBody>
      </p:sp>
      <p:sp>
        <p:nvSpPr>
          <p:cNvPr id="278" name="Shape 278"/>
          <p:cNvSpPr/>
          <p:nvPr/>
        </p:nvSpPr>
        <p:spPr>
          <a:xfrm>
            <a:off x="406937" y="2499742"/>
            <a:ext cx="1274938" cy="115980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Rectangle 1"/>
          <p:cNvSpPr/>
          <p:nvPr/>
        </p:nvSpPr>
        <p:spPr>
          <a:xfrm>
            <a:off x="3275856" y="4011910"/>
            <a:ext cx="4824536" cy="523220"/>
          </a:xfrm>
          <a:prstGeom prst="rect">
            <a:avLst/>
          </a:prstGeom>
        </p:spPr>
        <p:txBody>
          <a:bodyPr wrap="square">
            <a:spAutoFit/>
          </a:bodyPr>
          <a:lstStyle/>
          <a:p>
            <a:pPr>
              <a:buClr>
                <a:schemeClr val="dk1"/>
              </a:buClr>
              <a:buSzPts val="1100"/>
            </a:pPr>
            <a:r>
              <a:rPr lang="en" dirty="0"/>
              <a:t>You can find more details at</a:t>
            </a:r>
          </a:p>
          <a:p>
            <a:pPr>
              <a:buClr>
                <a:schemeClr val="dk1"/>
              </a:buClr>
              <a:buSzPts val="1100"/>
            </a:pPr>
            <a:r>
              <a:rPr lang="en-CA">
                <a:hlinkClick r:id="rId3"/>
              </a:rPr>
              <a:t>https://finpricing.com/lib/IrSwap.html</a:t>
            </a:r>
            <a:endParaRPr lang="en" dirty="0"/>
          </a:p>
        </p:txBody>
      </p:sp>
    </p:spTree>
    <p:extLst>
      <p:ext uri="{BB962C8B-B14F-4D97-AF65-F5344CB8AC3E}">
        <p14:creationId xmlns:p14="http://schemas.microsoft.com/office/powerpoint/2010/main" val="144053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p:sp>
        <p:nvSpPr>
          <p:cNvPr id="125" name="Shape 125"/>
          <p:cNvSpPr txBox="1">
            <a:spLocks noGrp="1"/>
          </p:cNvSpPr>
          <p:nvPr>
            <p:ph type="body" idx="1"/>
          </p:nvPr>
        </p:nvSpPr>
        <p:spPr>
          <a:xfrm>
            <a:off x="1043608" y="1505727"/>
            <a:ext cx="7370700" cy="3226263"/>
          </a:xfrm>
          <a:prstGeom prst="rect">
            <a:avLst/>
          </a:prstGeom>
        </p:spPr>
        <p:txBody>
          <a:bodyPr spcFirstLastPara="1" wrap="square" lIns="91425" tIns="91425" rIns="91425" bIns="91425" anchor="t" anchorCtr="0">
            <a:noAutofit/>
          </a:bodyPr>
          <a:lstStyle/>
          <a:p>
            <a:pPr marL="76200" lvl="0" indent="0" algn="ctr">
              <a:buNone/>
            </a:pPr>
            <a:r>
              <a:rPr lang="en-CA" sz="2800"/>
              <a:t>Summary</a:t>
            </a:r>
            <a:endParaRPr lang="en" sz="2800"/>
          </a:p>
          <a:p>
            <a:pPr lvl="0">
              <a:lnSpc>
                <a:spcPct val="150000"/>
              </a:lnSpc>
            </a:pPr>
            <a:r>
              <a:rPr lang="en-US" sz="1800"/>
              <a:t>Compounding Swap Introduction</a:t>
            </a:r>
            <a:endParaRPr lang="en-CA" sz="1800"/>
          </a:p>
          <a:p>
            <a:pPr lvl="0">
              <a:lnSpc>
                <a:spcPct val="150000"/>
              </a:lnSpc>
            </a:pPr>
            <a:r>
              <a:rPr lang="en-US" sz="1800"/>
              <a:t>Compounding Swap or Compounding Swaplet Payoff</a:t>
            </a:r>
            <a:endParaRPr lang="en-CA" sz="1800"/>
          </a:p>
          <a:p>
            <a:pPr lvl="0">
              <a:lnSpc>
                <a:spcPct val="150000"/>
              </a:lnSpc>
            </a:pPr>
            <a:r>
              <a:rPr lang="en-US" sz="1800"/>
              <a:t>Valuation</a:t>
            </a:r>
            <a:endParaRPr lang="en-CA" sz="1800"/>
          </a:p>
          <a:p>
            <a:pPr lvl="0">
              <a:lnSpc>
                <a:spcPct val="150000"/>
              </a:lnSpc>
            </a:pPr>
            <a:r>
              <a:rPr lang="en-US" sz="1800"/>
              <a:t>Practical Notes</a:t>
            </a:r>
            <a:endParaRPr lang="en-CA" sz="1800"/>
          </a:p>
          <a:p>
            <a:pPr lvl="0">
              <a:lnSpc>
                <a:spcPct val="150000"/>
              </a:lnSpc>
            </a:pPr>
            <a:r>
              <a:rPr lang="en-US" sz="1800"/>
              <a:t>A real world example</a:t>
            </a:r>
            <a:endParaRPr lang="en-CA"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p:sp>
        <p:nvSpPr>
          <p:cNvPr id="125" name="Shape 125"/>
          <p:cNvSpPr txBox="1">
            <a:spLocks noGrp="1"/>
          </p:cNvSpPr>
          <p:nvPr>
            <p:ph type="body" idx="1"/>
          </p:nvPr>
        </p:nvSpPr>
        <p:spPr>
          <a:xfrm>
            <a:off x="971600" y="1635646"/>
            <a:ext cx="7370700" cy="3312368"/>
          </a:xfrm>
          <a:prstGeom prst="rect">
            <a:avLst/>
          </a:prstGeom>
        </p:spPr>
        <p:txBody>
          <a:bodyPr spcFirstLastPara="1" wrap="square" lIns="91425" tIns="91425" rIns="91425" bIns="91425" anchor="t" anchorCtr="0">
            <a:noAutofit/>
          </a:bodyPr>
          <a:lstStyle/>
          <a:p>
            <a:pPr marL="76200" lvl="0" indent="0" algn="ctr">
              <a:buNone/>
            </a:pPr>
            <a:r>
              <a:rPr lang="en-US"/>
              <a:t>Compounding Swap Introduction</a:t>
            </a:r>
            <a:endParaRPr lang="en-CA"/>
          </a:p>
          <a:p>
            <a:pPr lvl="0">
              <a:spcBef>
                <a:spcPts val="1200"/>
              </a:spcBef>
            </a:pPr>
            <a:r>
              <a:rPr lang="en-US" sz="1600"/>
              <a:t>A compounding swap is an interest rate swap in which interest, instead of being paid, compounds forward until the next payment date.</a:t>
            </a:r>
            <a:endParaRPr lang="en-CA" sz="1600"/>
          </a:p>
          <a:p>
            <a:pPr lvl="0"/>
            <a:r>
              <a:rPr lang="en-US" sz="1600"/>
              <a:t>Compounding swaps can be valued by assuming that the forward rates are realized.</a:t>
            </a:r>
            <a:endParaRPr lang="en-CA" sz="1600"/>
          </a:p>
          <a:p>
            <a:pPr lvl="0"/>
            <a:r>
              <a:rPr lang="en-US" sz="1600"/>
              <a:t>Normally the calculation period of a compounding swap is smaller than the payment period. For example, a swap has 6-month payment period and 1-month calculation period (or 1-month index tenor).</a:t>
            </a:r>
            <a:endParaRPr lang="en-CA" sz="1600"/>
          </a:p>
          <a:p>
            <a:pPr lvl="0"/>
            <a:r>
              <a:rPr lang="en-US" sz="1600"/>
              <a:t>An overnight index swap (OIS) is a typical compounding swap.</a:t>
            </a:r>
            <a:endParaRPr lang="en-CA" sz="1600"/>
          </a:p>
        </p:txBody>
      </p:sp>
    </p:spTree>
    <p:extLst>
      <p:ext uri="{BB962C8B-B14F-4D97-AF65-F5344CB8AC3E}">
        <p14:creationId xmlns:p14="http://schemas.microsoft.com/office/powerpoint/2010/main" val="787991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mc:AlternateContent xmlns:mc="http://schemas.openxmlformats.org/markup-compatibility/2006" xmlns:a14="http://schemas.microsoft.com/office/drawing/2010/main">
        <mc:Choice Requires="a14">
          <p:sp>
            <p:nvSpPr>
              <p:cNvPr id="125" name="Shape 125"/>
              <p:cNvSpPr txBox="1">
                <a:spLocks noGrp="1"/>
              </p:cNvSpPr>
              <p:nvPr>
                <p:ph type="body" idx="1"/>
              </p:nvPr>
            </p:nvSpPr>
            <p:spPr>
              <a:xfrm>
                <a:off x="971600" y="1419622"/>
                <a:ext cx="7370700" cy="3528392"/>
              </a:xfrm>
              <a:prstGeom prst="rect">
                <a:avLst/>
              </a:prstGeom>
            </p:spPr>
            <p:txBody>
              <a:bodyPr spcFirstLastPara="1" wrap="square" lIns="91425" tIns="91425" rIns="91425" bIns="91425" anchor="t" anchorCtr="0">
                <a:noAutofit/>
              </a:bodyPr>
              <a:lstStyle/>
              <a:p>
                <a:pPr marL="76200" lvl="0" indent="0" algn="ctr">
                  <a:buNone/>
                </a:pPr>
                <a:r>
                  <a:rPr lang="en-US"/>
                  <a:t>Compounding Swap or Swaplet Payoff</a:t>
                </a:r>
                <a:endParaRPr lang="en-CA"/>
              </a:p>
              <a:p>
                <a:pPr lvl="0"/>
                <a:r>
                  <a:rPr lang="en-US" sz="1600"/>
                  <a:t>Assuming that a compounding swap consists of two legs: a regular fixed leg and a compounding floating leg.</a:t>
                </a:r>
                <a:endParaRPr lang="en-CA" sz="1600"/>
              </a:p>
              <a:p>
                <a:pPr lvl="0"/>
                <a:r>
                  <a:rPr lang="en-US" sz="1600"/>
                  <a:t>The compounding leg is similar to a regular floating leg except the reset frequency is higher than the payment frequency. For example, a compounding leg has 1-month reset frequency and 6-month payment frequency.</a:t>
                </a:r>
                <a:endParaRPr lang="en-CA" sz="1600"/>
              </a:p>
              <a:p>
                <a:pPr lvl="0"/>
                <a:r>
                  <a:rPr lang="en-US" sz="1600"/>
                  <a:t>From the fixed rate receiver perspective, the payoff of a swap or swaplet at payment date T is given by</a:t>
                </a:r>
                <a:endParaRPr lang="en-CA" sz="1600"/>
              </a:p>
              <a:p>
                <a:pPr marL="76200" indent="0">
                  <a:buNone/>
                </a:pPr>
                <a14:m>
                  <m:oMathPara xmlns:m="http://schemas.openxmlformats.org/officeDocument/2006/math">
                    <m:oMathParaPr>
                      <m:jc m:val="centerGroup"/>
                    </m:oMathParaPr>
                    <m:oMath xmlns:m="http://schemas.openxmlformats.org/officeDocument/2006/math">
                      <m:sSub>
                        <m:sSubPr>
                          <m:ctrlPr>
                            <a:rPr lang="en-CA" sz="1600" i="1">
                              <a:latin typeface="Cambria Math" panose="02040503050406030204" pitchFamily="18" charset="0"/>
                            </a:rPr>
                          </m:ctrlPr>
                        </m:sSubPr>
                        <m:e>
                          <m:r>
                            <a:rPr lang="en-US" sz="1600" i="1">
                              <a:latin typeface="Cambria Math"/>
                            </a:rPr>
                            <m:t>𝑃𝑎𝑦𝑓𝑓</m:t>
                          </m:r>
                        </m:e>
                        <m:sub>
                          <m:r>
                            <a:rPr lang="en-US" sz="1600" i="1">
                              <a:latin typeface="Cambria Math"/>
                            </a:rPr>
                            <m:t>𝑝𝑎𝑦𝑒𝑟</m:t>
                          </m:r>
                        </m:sub>
                      </m:sSub>
                      <m:r>
                        <a:rPr lang="en-US" sz="1600" i="1">
                          <a:latin typeface="Cambria Math"/>
                        </a:rPr>
                        <m:t>=</m:t>
                      </m:r>
                      <m:r>
                        <a:rPr lang="en-US" sz="1600" i="1">
                          <a:latin typeface="Cambria Math"/>
                        </a:rPr>
                        <m:t>𝑁</m:t>
                      </m:r>
                      <m:r>
                        <a:rPr lang="en-US" sz="1600" i="1">
                          <a:latin typeface="Cambria Math"/>
                        </a:rPr>
                        <m:t>𝜏</m:t>
                      </m:r>
                      <m:r>
                        <a:rPr lang="en-US" sz="1600" i="1">
                          <a:latin typeface="Cambria Math"/>
                        </a:rPr>
                        <m:t>𝑅</m:t>
                      </m:r>
                      <m:r>
                        <a:rPr lang="en-US" sz="1600" i="1">
                          <a:latin typeface="Cambria Math"/>
                        </a:rPr>
                        <m:t>−</m:t>
                      </m:r>
                      <m:r>
                        <a:rPr lang="en-CA" sz="1600" b="0" i="1" smtClean="0">
                          <a:latin typeface="Cambria Math"/>
                        </a:rPr>
                        <m:t>𝑁</m:t>
                      </m:r>
                      <m:r>
                        <a:rPr lang="en-US" sz="1600" i="1">
                          <a:latin typeface="Cambria Math"/>
                        </a:rPr>
                        <m:t>𝐹</m:t>
                      </m:r>
                    </m:oMath>
                  </m:oMathPara>
                </a14:m>
                <a:endParaRPr lang="en-CA" sz="1600"/>
              </a:p>
              <a:p>
                <a:pPr marL="533400" lvl="2" indent="0">
                  <a:spcBef>
                    <a:spcPts val="600"/>
                  </a:spcBef>
                  <a:buNone/>
                </a:pPr>
                <a:r>
                  <a:rPr lang="en-CA" sz="1400"/>
                  <a:t>where</a:t>
                </a:r>
              </a:p>
            </p:txBody>
          </p:sp>
        </mc:Choice>
        <mc:Fallback xmlns="">
          <p:sp>
            <p:nvSpPr>
              <p:cNvPr id="125" name="Shape 125"/>
              <p:cNvSpPr txBox="1">
                <a:spLocks noGrp="1" noRot="1" noChangeAspect="1" noMove="1" noResize="1" noEditPoints="1" noAdjustHandles="1" noChangeArrowheads="1" noChangeShapeType="1" noTextEdit="1"/>
              </p:cNvSpPr>
              <p:nvPr>
                <p:ph type="body" idx="1"/>
              </p:nvPr>
            </p:nvSpPr>
            <p:spPr>
              <a:xfrm>
                <a:off x="971600" y="1419622"/>
                <a:ext cx="7370700" cy="3528392"/>
              </a:xfrm>
              <a:prstGeom prst="rect">
                <a:avLst/>
              </a:prstGeom>
              <a:blipFill rotWithShape="1">
                <a:blip r:embed="rId3"/>
                <a:stretch>
                  <a:fillRect r="-414"/>
                </a:stretch>
              </a:blipFill>
            </p:spPr>
            <p:txBody>
              <a:bodyPr/>
              <a:lstStyle/>
              <a:p>
                <a:r>
                  <a:rPr lang="en-CA">
                    <a:noFill/>
                  </a:rPr>
                  <a:t> </a:t>
                </a:r>
              </a:p>
            </p:txBody>
          </p:sp>
        </mc:Fallback>
      </mc:AlternateContent>
    </p:spTree>
    <p:extLst>
      <p:ext uri="{BB962C8B-B14F-4D97-AF65-F5344CB8AC3E}">
        <p14:creationId xmlns:p14="http://schemas.microsoft.com/office/powerpoint/2010/main" val="188638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mc:AlternateContent xmlns:mc="http://schemas.openxmlformats.org/markup-compatibility/2006" xmlns:a14="http://schemas.microsoft.com/office/drawing/2010/main">
        <mc:Choice Requires="a14">
          <p:sp>
            <p:nvSpPr>
              <p:cNvPr id="125" name="Shape 125"/>
              <p:cNvSpPr txBox="1">
                <a:spLocks noGrp="1"/>
              </p:cNvSpPr>
              <p:nvPr>
                <p:ph type="body" idx="1"/>
              </p:nvPr>
            </p:nvSpPr>
            <p:spPr>
              <a:xfrm>
                <a:off x="971600" y="1419622"/>
                <a:ext cx="7370700" cy="3528392"/>
              </a:xfrm>
              <a:prstGeom prst="rect">
                <a:avLst/>
              </a:prstGeom>
            </p:spPr>
            <p:txBody>
              <a:bodyPr spcFirstLastPara="1" wrap="square" lIns="91425" tIns="91425" rIns="91425" bIns="91425" anchor="t" anchorCtr="0">
                <a:noAutofit/>
              </a:bodyPr>
              <a:lstStyle/>
              <a:p>
                <a:pPr marL="76200" lvl="0" indent="0" algn="ctr">
                  <a:buNone/>
                </a:pPr>
                <a:r>
                  <a:rPr lang="en-US"/>
                  <a:t>Compounding Swap or Swaplet Payoff</a:t>
                </a:r>
                <a:endParaRPr lang="en-CA"/>
              </a:p>
              <a:p>
                <a:pPr marL="76200" indent="0">
                  <a:buNone/>
                </a:pPr>
                <a:endParaRPr lang="en-CA" sz="1600" i="1"/>
              </a:p>
              <a:p>
                <a:pPr lvl="1"/>
                <a:r>
                  <a:rPr lang="en-US" sz="1400" i="1"/>
                  <a:t>N-</a:t>
                </a:r>
                <a:r>
                  <a:rPr lang="en-US" sz="1400"/>
                  <a:t> the notional;</a:t>
                </a:r>
                <a:endParaRPr lang="en-CA" sz="1400"/>
              </a:p>
              <a:p>
                <a:pPr lvl="1"/>
                <a:r>
                  <a:rPr lang="en-US" sz="1400"/>
                  <a:t> </a:t>
                </a:r>
                <a14:m>
                  <m:oMath xmlns:m="http://schemas.openxmlformats.org/officeDocument/2006/math">
                    <m:r>
                      <a:rPr lang="en-US" sz="1400" i="1">
                        <a:latin typeface="Cambria Math"/>
                      </a:rPr>
                      <m:t>𝜏</m:t>
                    </m:r>
                  </m:oMath>
                </a14:m>
                <a:r>
                  <a:rPr lang="en-US" sz="1400"/>
                  <a:t> – accrual period in years (e.g., a 3 month period </a:t>
                </a:r>
                <a14:m>
                  <m:oMath xmlns:m="http://schemas.openxmlformats.org/officeDocument/2006/math">
                    <m:r>
                      <a:rPr lang="en-US" sz="1400" i="1">
                        <a:latin typeface="Cambria Math"/>
                      </a:rPr>
                      <m:t>≈</m:t>
                    </m:r>
                  </m:oMath>
                </a14:m>
                <a:r>
                  <a:rPr lang="en-US" sz="1400"/>
                  <a:t> 3/12 = 0.25 years)</a:t>
                </a:r>
                <a:endParaRPr lang="en-CA" sz="1400"/>
              </a:p>
              <a:p>
                <a:pPr lvl="1"/>
                <a:r>
                  <a:rPr lang="en-US" sz="1400" i="1"/>
                  <a:t>R</a:t>
                </a:r>
                <a:r>
                  <a:rPr lang="en-US" sz="1400"/>
                  <a:t> – the fixed rate in simply compounding.</a:t>
                </a:r>
                <a:endParaRPr lang="en-CA" sz="1400"/>
              </a:p>
              <a:p>
                <a:pPr lvl="1"/>
                <a14:m>
                  <m:oMath xmlns:m="http://schemas.openxmlformats.org/officeDocument/2006/math">
                    <m:r>
                      <a:rPr lang="en-US" sz="1400" i="1">
                        <a:latin typeface="Cambria Math"/>
                      </a:rPr>
                      <m:t>𝐹</m:t>
                    </m:r>
                    <m:r>
                      <a:rPr lang="en-US" sz="1400" i="1">
                        <a:latin typeface="Cambria Math"/>
                      </a:rPr>
                      <m:t>=</m:t>
                    </m:r>
                    <m:nary>
                      <m:naryPr>
                        <m:chr m:val="∏"/>
                        <m:limLoc m:val="subSup"/>
                        <m:ctrlPr>
                          <a:rPr lang="en-CA" sz="1400" i="1">
                            <a:latin typeface="Cambria Math" panose="02040503050406030204" pitchFamily="18" charset="0"/>
                          </a:rPr>
                        </m:ctrlPr>
                      </m:naryPr>
                      <m:sub>
                        <m:r>
                          <a:rPr lang="en-US" sz="1400" i="1">
                            <a:latin typeface="Cambria Math"/>
                          </a:rPr>
                          <m:t>𝑗</m:t>
                        </m:r>
                        <m:r>
                          <a:rPr lang="en-US" sz="1400" i="1">
                            <a:latin typeface="Cambria Math"/>
                          </a:rPr>
                          <m:t>=1</m:t>
                        </m:r>
                      </m:sub>
                      <m:sup>
                        <m:r>
                          <a:rPr lang="en-US" sz="1400" i="1">
                            <a:latin typeface="Cambria Math"/>
                          </a:rPr>
                          <m:t>𝑘</m:t>
                        </m:r>
                      </m:sup>
                      <m:e>
                        <m:d>
                          <m:dPr>
                            <m:ctrlPr>
                              <a:rPr lang="en-CA" sz="1400" i="1">
                                <a:latin typeface="Cambria Math" panose="02040503050406030204" pitchFamily="18" charset="0"/>
                              </a:rPr>
                            </m:ctrlPr>
                          </m:dPr>
                          <m:e>
                            <m:r>
                              <a:rPr lang="en-US" sz="1400" i="1">
                                <a:latin typeface="Cambria Math"/>
                              </a:rPr>
                              <m:t>1+</m:t>
                            </m:r>
                            <m:sSub>
                              <m:sSubPr>
                                <m:ctrlPr>
                                  <a:rPr lang="en-CA" sz="1400" i="1">
                                    <a:latin typeface="Cambria Math" panose="02040503050406030204" pitchFamily="18" charset="0"/>
                                  </a:rPr>
                                </m:ctrlPr>
                              </m:sSubPr>
                              <m:e>
                                <m:r>
                                  <a:rPr lang="en-US" sz="1400" i="1">
                                    <a:latin typeface="Cambria Math"/>
                                  </a:rPr>
                                  <m:t>𝑄</m:t>
                                </m:r>
                              </m:e>
                              <m:sub>
                                <m:r>
                                  <a:rPr lang="en-US" sz="1400" i="1">
                                    <a:latin typeface="Cambria Math"/>
                                  </a:rPr>
                                  <m:t>𝑗</m:t>
                                </m:r>
                              </m:sub>
                            </m:sSub>
                          </m:e>
                        </m:d>
                        <m:r>
                          <a:rPr lang="en-US" sz="1400" i="1">
                            <a:latin typeface="Cambria Math"/>
                          </a:rPr>
                          <m:t>−1</m:t>
                        </m:r>
                      </m:e>
                    </m:nary>
                  </m:oMath>
                </a14:m>
                <a:r>
                  <a:rPr lang="en-US" sz="1400"/>
                  <a:t> – the realized interest payment for the payment period, say, 6-month.</a:t>
                </a:r>
                <a:endParaRPr lang="en-CA" sz="1400"/>
              </a:p>
              <a:p>
                <a:pPr lvl="1"/>
                <a14:m>
                  <m:oMath xmlns:m="http://schemas.openxmlformats.org/officeDocument/2006/math">
                    <m:sSub>
                      <m:sSubPr>
                        <m:ctrlPr>
                          <a:rPr lang="en-CA" sz="1400" i="1">
                            <a:latin typeface="Cambria Math" panose="02040503050406030204" pitchFamily="18" charset="0"/>
                          </a:rPr>
                        </m:ctrlPr>
                      </m:sSubPr>
                      <m:e>
                        <m:r>
                          <a:rPr lang="en-US" sz="1400" i="1">
                            <a:latin typeface="Cambria Math"/>
                          </a:rPr>
                          <m:t>𝑄</m:t>
                        </m:r>
                      </m:e>
                      <m:sub>
                        <m:r>
                          <a:rPr lang="en-US" sz="1400" i="1">
                            <a:latin typeface="Cambria Math"/>
                          </a:rPr>
                          <m:t>𝑗</m:t>
                        </m:r>
                      </m:sub>
                    </m:sSub>
                    <m:r>
                      <a:rPr lang="en-US" sz="1400" i="1">
                        <a:latin typeface="Cambria Math"/>
                      </a:rPr>
                      <m:t>=</m:t>
                    </m:r>
                    <m:sSub>
                      <m:sSubPr>
                        <m:ctrlPr>
                          <a:rPr lang="en-CA" sz="1400" i="1">
                            <a:latin typeface="Cambria Math" panose="02040503050406030204" pitchFamily="18" charset="0"/>
                          </a:rPr>
                        </m:ctrlPr>
                      </m:sSubPr>
                      <m:e>
                        <m:r>
                          <a:rPr lang="en-US" sz="1400" i="1">
                            <a:latin typeface="Cambria Math"/>
                          </a:rPr>
                          <m:t>𝑟</m:t>
                        </m:r>
                      </m:e>
                      <m:sub>
                        <m:r>
                          <a:rPr lang="en-US" sz="1400" i="1">
                            <a:latin typeface="Cambria Math"/>
                          </a:rPr>
                          <m:t>𝑗</m:t>
                        </m:r>
                      </m:sub>
                    </m:sSub>
                    <m:sSub>
                      <m:sSubPr>
                        <m:ctrlPr>
                          <a:rPr lang="en-CA" sz="1400" i="1">
                            <a:latin typeface="Cambria Math" panose="02040503050406030204" pitchFamily="18" charset="0"/>
                          </a:rPr>
                        </m:ctrlPr>
                      </m:sSubPr>
                      <m:e>
                        <m:r>
                          <a:rPr lang="en-US" sz="1400" i="1">
                            <a:latin typeface="Cambria Math"/>
                          </a:rPr>
                          <m:t>𝜏</m:t>
                        </m:r>
                      </m:e>
                      <m:sub>
                        <m:r>
                          <a:rPr lang="en-US" sz="1400" i="1">
                            <a:latin typeface="Cambria Math"/>
                          </a:rPr>
                          <m:t>𝑗</m:t>
                        </m:r>
                      </m:sub>
                    </m:sSub>
                  </m:oMath>
                </a14:m>
                <a:r>
                  <a:rPr lang="en-US" sz="1400"/>
                  <a:t> – the accrued interest for the calculation period, say, 1-month.</a:t>
                </a:r>
              </a:p>
              <a:p>
                <a:pPr lvl="1"/>
                <a14:m>
                  <m:oMath xmlns:m="http://schemas.openxmlformats.org/officeDocument/2006/math">
                    <m:sSub>
                      <m:sSubPr>
                        <m:ctrlPr>
                          <a:rPr lang="en-CA" sz="1400" i="1" smtClean="0">
                            <a:latin typeface="Cambria Math" panose="02040503050406030204" pitchFamily="18" charset="0"/>
                          </a:rPr>
                        </m:ctrlPr>
                      </m:sSubPr>
                      <m:e>
                        <m:r>
                          <a:rPr lang="en-CA" sz="1400" b="0" i="1" smtClean="0">
                            <a:latin typeface="Cambria Math"/>
                          </a:rPr>
                          <m:t>𝑟</m:t>
                        </m:r>
                      </m:e>
                      <m:sub>
                        <m:r>
                          <a:rPr lang="en-CA" sz="1400" b="0" i="1" smtClean="0">
                            <a:latin typeface="Cambria Math"/>
                          </a:rPr>
                          <m:t>𝑗</m:t>
                        </m:r>
                      </m:sub>
                    </m:sSub>
                  </m:oMath>
                </a14:m>
                <a:r>
                  <a:rPr lang="en-CA" sz="1400"/>
                  <a:t> - the interest rate</a:t>
                </a:r>
              </a:p>
              <a:p>
                <a:pPr lvl="0"/>
                <a:r>
                  <a:rPr lang="en-US" sz="1600"/>
                  <a:t>From the fixed rate payer perspective, the payoff of a swap or swaplet at payment date T is given by</a:t>
                </a:r>
                <a:endParaRPr lang="en-CA" sz="1600"/>
              </a:p>
              <a:p>
                <a:pPr marL="76200" indent="0">
                  <a:buNone/>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en-US" sz="1400" i="1">
                              <a:latin typeface="Cambria Math"/>
                            </a:rPr>
                            <m:t>𝑃𝑎𝑦𝑓𝑓</m:t>
                          </m:r>
                        </m:e>
                        <m:sub>
                          <m:r>
                            <a:rPr lang="en-US" sz="1400" i="1">
                              <a:latin typeface="Cambria Math"/>
                            </a:rPr>
                            <m:t>𝑟𝑒𝑐𝑒𝑖𝑣𝑒𝑟</m:t>
                          </m:r>
                        </m:sub>
                      </m:sSub>
                      <m:r>
                        <a:rPr lang="en-US" sz="1400" i="1">
                          <a:latin typeface="Cambria Math"/>
                        </a:rPr>
                        <m:t>=</m:t>
                      </m:r>
                      <m:r>
                        <a:rPr lang="en-US" sz="1400" i="1">
                          <a:latin typeface="Cambria Math"/>
                        </a:rPr>
                        <m:t>𝑁</m:t>
                      </m:r>
                      <m:r>
                        <a:rPr lang="en-US" sz="1400" i="1" smtClean="0">
                          <a:latin typeface="Cambria Math"/>
                        </a:rPr>
                        <m:t> </m:t>
                      </m:r>
                      <m:r>
                        <a:rPr lang="en-US" sz="1400" i="1">
                          <a:latin typeface="Cambria Math"/>
                        </a:rPr>
                        <m:t>(</m:t>
                      </m:r>
                      <m:r>
                        <a:rPr lang="en-US" sz="1400" i="1">
                          <a:latin typeface="Cambria Math"/>
                        </a:rPr>
                        <m:t>𝐹</m:t>
                      </m:r>
                      <m:r>
                        <a:rPr lang="en-US" sz="1400" i="1">
                          <a:latin typeface="Cambria Math"/>
                        </a:rPr>
                        <m:t>−</m:t>
                      </m:r>
                      <m:r>
                        <a:rPr lang="en-US" sz="1400" i="1">
                          <a:latin typeface="Cambria Math"/>
                        </a:rPr>
                        <m:t>𝜏</m:t>
                      </m:r>
                      <m:r>
                        <a:rPr lang="en-US" sz="1400" i="1">
                          <a:latin typeface="Cambria Math"/>
                        </a:rPr>
                        <m:t>𝑅</m:t>
                      </m:r>
                      <m:r>
                        <a:rPr lang="en-US" sz="1400" i="1">
                          <a:latin typeface="Cambria Math"/>
                        </a:rPr>
                        <m:t>)</m:t>
                      </m:r>
                    </m:oMath>
                  </m:oMathPara>
                </a14:m>
                <a:endParaRPr lang="en-CA" sz="1400"/>
              </a:p>
            </p:txBody>
          </p:sp>
        </mc:Choice>
        <mc:Fallback xmlns="">
          <p:sp>
            <p:nvSpPr>
              <p:cNvPr id="125" name="Shape 125"/>
              <p:cNvSpPr txBox="1">
                <a:spLocks noGrp="1" noRot="1" noChangeAspect="1" noMove="1" noResize="1" noEditPoints="1" noAdjustHandles="1" noChangeArrowheads="1" noChangeShapeType="1" noTextEdit="1"/>
              </p:cNvSpPr>
              <p:nvPr>
                <p:ph type="body" idx="1"/>
              </p:nvPr>
            </p:nvSpPr>
            <p:spPr>
              <a:xfrm>
                <a:off x="971600" y="1419622"/>
                <a:ext cx="7370700" cy="3528392"/>
              </a:xfrm>
              <a:prstGeom prst="rect">
                <a:avLst/>
              </a:prstGeom>
              <a:blipFill rotWithShape="1">
                <a:blip r:embed="rId3"/>
                <a:stretch>
                  <a:fillRect r="-331"/>
                </a:stretch>
              </a:blipFill>
            </p:spPr>
            <p:txBody>
              <a:bodyPr/>
              <a:lstStyle/>
              <a:p>
                <a:r>
                  <a:rPr lang="en-CA">
                    <a:noFill/>
                  </a:rPr>
                  <a:t> </a:t>
                </a:r>
              </a:p>
            </p:txBody>
          </p:sp>
        </mc:Fallback>
      </mc:AlternateContent>
    </p:spTree>
    <p:extLst>
      <p:ext uri="{BB962C8B-B14F-4D97-AF65-F5344CB8AC3E}">
        <p14:creationId xmlns:p14="http://schemas.microsoft.com/office/powerpoint/2010/main" val="228789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mc:AlternateContent xmlns:mc="http://schemas.openxmlformats.org/markup-compatibility/2006" xmlns:a14="http://schemas.microsoft.com/office/drawing/2010/main">
        <mc:Choice Requires="a14">
          <p:sp>
            <p:nvSpPr>
              <p:cNvPr id="125" name="Shape 125"/>
              <p:cNvSpPr txBox="1">
                <a:spLocks noGrp="1"/>
              </p:cNvSpPr>
              <p:nvPr>
                <p:ph type="body" idx="1"/>
              </p:nvPr>
            </p:nvSpPr>
            <p:spPr>
              <a:xfrm>
                <a:off x="683568" y="1275606"/>
                <a:ext cx="7730740" cy="3528392"/>
              </a:xfrm>
              <a:prstGeom prst="rect">
                <a:avLst/>
              </a:prstGeom>
            </p:spPr>
            <p:txBody>
              <a:bodyPr spcFirstLastPara="1" wrap="square" lIns="91425" tIns="91425" rIns="91425" bIns="91425" anchor="t" anchorCtr="0">
                <a:noAutofit/>
              </a:bodyPr>
              <a:lstStyle/>
              <a:p>
                <a:pPr marL="76200" lvl="0" indent="0" algn="ctr">
                  <a:buNone/>
                </a:pPr>
                <a:r>
                  <a:rPr lang="en-US"/>
                  <a:t>Valuation</a:t>
                </a:r>
                <a:endParaRPr lang="en-CA"/>
              </a:p>
              <a:p>
                <a:pPr lvl="0">
                  <a:spcBef>
                    <a:spcPts val="1200"/>
                  </a:spcBef>
                </a:pPr>
                <a:r>
                  <a:rPr lang="en-US" sz="1600"/>
                  <a:t>The present value of a fixed rate leg is given by</a:t>
                </a:r>
                <a:endParaRPr lang="en-CA" sz="1600"/>
              </a:p>
              <a:p>
                <a:pPr marL="76200" indent="0">
                  <a:buNone/>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en-US" sz="1400" i="1">
                              <a:latin typeface="Cambria Math"/>
                            </a:rPr>
                            <m:t>𝑃𝑉</m:t>
                          </m:r>
                        </m:e>
                        <m:sub>
                          <m:r>
                            <a:rPr lang="en-US" sz="1400" i="1">
                              <a:latin typeface="Cambria Math"/>
                            </a:rPr>
                            <m:t>𝑓𝑖𝑥𝑒𝑑</m:t>
                          </m:r>
                        </m:sub>
                      </m:sSub>
                      <m:d>
                        <m:dPr>
                          <m:ctrlPr>
                            <a:rPr lang="en-CA" sz="1400" i="1">
                              <a:latin typeface="Cambria Math" panose="02040503050406030204" pitchFamily="18" charset="0"/>
                            </a:rPr>
                          </m:ctrlPr>
                        </m:dPr>
                        <m:e>
                          <m:r>
                            <a:rPr lang="en-US" sz="1400" i="1">
                              <a:latin typeface="Cambria Math"/>
                            </a:rPr>
                            <m:t>𝑡</m:t>
                          </m:r>
                        </m:e>
                      </m:d>
                      <m:r>
                        <a:rPr lang="en-US" sz="1400" i="1">
                          <a:latin typeface="Cambria Math"/>
                        </a:rPr>
                        <m:t>=</m:t>
                      </m:r>
                      <m:r>
                        <a:rPr lang="en-US" sz="1400" i="1">
                          <a:latin typeface="Cambria Math"/>
                        </a:rPr>
                        <m:t>𝑅𝑁</m:t>
                      </m:r>
                      <m:nary>
                        <m:naryPr>
                          <m:chr m:val="∑"/>
                          <m:limLoc m:val="subSup"/>
                          <m:ctrlPr>
                            <a:rPr lang="en-CA" sz="1400" i="1">
                              <a:latin typeface="Cambria Math" panose="02040503050406030204" pitchFamily="18" charset="0"/>
                            </a:rPr>
                          </m:ctrlPr>
                        </m:naryPr>
                        <m:sub>
                          <m:r>
                            <a:rPr lang="en-US" sz="1400" i="1">
                              <a:latin typeface="Cambria Math"/>
                            </a:rPr>
                            <m:t>𝑖</m:t>
                          </m:r>
                          <m:r>
                            <a:rPr lang="en-US" sz="1400" i="1">
                              <a:latin typeface="Cambria Math"/>
                            </a:rPr>
                            <m:t>=1</m:t>
                          </m:r>
                        </m:sub>
                        <m:sup>
                          <m:r>
                            <a:rPr lang="en-US" sz="1400" i="1">
                              <a:latin typeface="Cambria Math"/>
                            </a:rPr>
                            <m:t>𝑛</m:t>
                          </m:r>
                        </m:sup>
                        <m:e>
                          <m:sSub>
                            <m:sSubPr>
                              <m:ctrlPr>
                                <a:rPr lang="en-CA" sz="1400" i="1">
                                  <a:latin typeface="Cambria Math" panose="02040503050406030204" pitchFamily="18" charset="0"/>
                                </a:rPr>
                              </m:ctrlPr>
                            </m:sSubPr>
                            <m:e>
                              <m:r>
                                <a:rPr lang="en-US" sz="1400" i="1">
                                  <a:latin typeface="Cambria Math"/>
                                </a:rPr>
                                <m:t>𝜏</m:t>
                              </m:r>
                            </m:e>
                            <m:sub>
                              <m:r>
                                <a:rPr lang="en-US" sz="1400" i="1">
                                  <a:latin typeface="Cambria Math"/>
                                </a:rPr>
                                <m:t>𝑖</m:t>
                              </m:r>
                            </m:sub>
                          </m:sSub>
                          <m:sSub>
                            <m:sSubPr>
                              <m:ctrlPr>
                                <a:rPr lang="en-CA" sz="1400" i="1">
                                  <a:latin typeface="Cambria Math" panose="02040503050406030204" pitchFamily="18" charset="0"/>
                                </a:rPr>
                              </m:ctrlPr>
                            </m:sSubPr>
                            <m:e>
                              <m:r>
                                <a:rPr lang="en-US" sz="1400" i="1">
                                  <a:latin typeface="Cambria Math"/>
                                </a:rPr>
                                <m:t>𝐷</m:t>
                              </m:r>
                            </m:e>
                            <m:sub>
                              <m:r>
                                <a:rPr lang="en-US" sz="1400" i="1">
                                  <a:latin typeface="Cambria Math"/>
                                </a:rPr>
                                <m:t>𝑖</m:t>
                              </m:r>
                            </m:sub>
                          </m:sSub>
                        </m:e>
                      </m:nary>
                    </m:oMath>
                  </m:oMathPara>
                </a14:m>
                <a:endParaRPr lang="en-CA" sz="1400"/>
              </a:p>
              <a:p>
                <a:pPr marL="533400" lvl="1" indent="0">
                  <a:buNone/>
                </a:pPr>
                <a:r>
                  <a:rPr lang="en-US" sz="1400"/>
                  <a:t>where t is the valuation date and </a:t>
                </a:r>
                <a14:m>
                  <m:oMath xmlns:m="http://schemas.openxmlformats.org/officeDocument/2006/math">
                    <m:sSub>
                      <m:sSubPr>
                        <m:ctrlPr>
                          <a:rPr lang="en-CA" sz="1400" i="1">
                            <a:latin typeface="Cambria Math" panose="02040503050406030204" pitchFamily="18" charset="0"/>
                          </a:rPr>
                        </m:ctrlPr>
                      </m:sSubPr>
                      <m:e>
                        <m:r>
                          <a:rPr lang="en-US" sz="1400" i="1">
                            <a:latin typeface="Cambria Math"/>
                          </a:rPr>
                          <m:t>𝐷</m:t>
                        </m:r>
                      </m:e>
                      <m:sub>
                        <m:r>
                          <a:rPr lang="en-US" sz="1400" i="1">
                            <a:latin typeface="Cambria Math"/>
                          </a:rPr>
                          <m:t>𝑖</m:t>
                        </m:r>
                      </m:sub>
                    </m:sSub>
                    <m:r>
                      <a:rPr lang="en-US" sz="1400" i="1">
                        <a:latin typeface="Cambria Math"/>
                      </a:rPr>
                      <m:t>=</m:t>
                    </m:r>
                    <m:r>
                      <a:rPr lang="en-US" sz="1400" i="1">
                        <a:latin typeface="Cambria Math"/>
                      </a:rPr>
                      <m:t>𝐷</m:t>
                    </m:r>
                    <m:r>
                      <a:rPr lang="en-US" sz="1400" i="1">
                        <a:latin typeface="Cambria Math"/>
                      </a:rPr>
                      <m:t>(</m:t>
                    </m:r>
                    <m:r>
                      <a:rPr lang="en-US" sz="1400" i="1">
                        <a:latin typeface="Cambria Math"/>
                      </a:rPr>
                      <m:t>𝑡</m:t>
                    </m:r>
                    <m:r>
                      <a:rPr lang="en-US" sz="1400" i="1">
                        <a:latin typeface="Cambria Math"/>
                      </a:rPr>
                      <m:t>,</m:t>
                    </m:r>
                    <m:sSub>
                      <m:sSubPr>
                        <m:ctrlPr>
                          <a:rPr lang="en-CA" sz="1400" i="1">
                            <a:latin typeface="Cambria Math" panose="02040503050406030204" pitchFamily="18" charset="0"/>
                          </a:rPr>
                        </m:ctrlPr>
                      </m:sSubPr>
                      <m:e>
                        <m:r>
                          <a:rPr lang="en-US" sz="1400" i="1">
                            <a:latin typeface="Cambria Math"/>
                          </a:rPr>
                          <m:t>𝑇</m:t>
                        </m:r>
                      </m:e>
                      <m:sub>
                        <m:r>
                          <a:rPr lang="en-US" sz="1400" i="1">
                            <a:latin typeface="Cambria Math"/>
                          </a:rPr>
                          <m:t>𝑖</m:t>
                        </m:r>
                      </m:sub>
                    </m:sSub>
                    <m:r>
                      <a:rPr lang="en-US" sz="1400" i="1">
                        <a:latin typeface="Cambria Math"/>
                      </a:rPr>
                      <m:t>)</m:t>
                    </m:r>
                  </m:oMath>
                </a14:m>
                <a:r>
                  <a:rPr lang="en-US" sz="1400"/>
                  <a:t> is the discount factor.</a:t>
                </a:r>
                <a:endParaRPr lang="en-CA" sz="1400"/>
              </a:p>
              <a:p>
                <a:pPr lvl="0"/>
                <a:r>
                  <a:rPr lang="en-US" sz="1600"/>
                  <a:t>The present value of a compounding leg is given by</a:t>
                </a:r>
                <a:endParaRPr lang="en-CA" sz="1600"/>
              </a:p>
              <a:p>
                <a:pPr marL="533400" lvl="1" indent="0">
                  <a:buNone/>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en-US" sz="1400" i="1">
                              <a:latin typeface="Cambria Math"/>
                            </a:rPr>
                            <m:t>𝑃𝑉</m:t>
                          </m:r>
                        </m:e>
                        <m:sub>
                          <m:r>
                            <a:rPr lang="en-US" sz="1400" i="1">
                              <a:latin typeface="Cambria Math"/>
                            </a:rPr>
                            <m:t>𝑐𝑜𝑚𝑝𝑜𝑢𝑛𝑑</m:t>
                          </m:r>
                        </m:sub>
                      </m:sSub>
                      <m:d>
                        <m:dPr>
                          <m:ctrlPr>
                            <a:rPr lang="en-CA" sz="1400" i="1">
                              <a:latin typeface="Cambria Math" panose="02040503050406030204" pitchFamily="18" charset="0"/>
                            </a:rPr>
                          </m:ctrlPr>
                        </m:dPr>
                        <m:e>
                          <m:r>
                            <a:rPr lang="en-US" sz="1400" i="1">
                              <a:latin typeface="Cambria Math"/>
                            </a:rPr>
                            <m:t>𝑡</m:t>
                          </m:r>
                        </m:e>
                      </m:d>
                      <m:r>
                        <a:rPr lang="en-US" sz="1400" i="1">
                          <a:latin typeface="Cambria Math"/>
                        </a:rPr>
                        <m:t>=</m:t>
                      </m:r>
                      <m:r>
                        <a:rPr lang="en-US" sz="1400" i="1">
                          <a:latin typeface="Cambria Math"/>
                        </a:rPr>
                        <m:t>𝑁</m:t>
                      </m:r>
                      <m:nary>
                        <m:naryPr>
                          <m:chr m:val="∑"/>
                          <m:limLoc m:val="subSup"/>
                          <m:ctrlPr>
                            <a:rPr lang="en-CA" sz="1400" i="1">
                              <a:latin typeface="Cambria Math" panose="02040503050406030204" pitchFamily="18" charset="0"/>
                            </a:rPr>
                          </m:ctrlPr>
                        </m:naryPr>
                        <m:sub>
                          <m:r>
                            <a:rPr lang="en-US" sz="1400" i="1">
                              <a:latin typeface="Cambria Math"/>
                            </a:rPr>
                            <m:t>𝑖</m:t>
                          </m:r>
                          <m:r>
                            <a:rPr lang="en-US" sz="1400" i="1">
                              <a:latin typeface="Cambria Math"/>
                            </a:rPr>
                            <m:t>=1</m:t>
                          </m:r>
                        </m:sub>
                        <m:sup>
                          <m:r>
                            <a:rPr lang="en-US" sz="1400" i="1">
                              <a:latin typeface="Cambria Math"/>
                            </a:rPr>
                            <m:t>𝑛</m:t>
                          </m:r>
                        </m:sup>
                        <m:e>
                          <m:d>
                            <m:dPr>
                              <m:ctrlPr>
                                <a:rPr lang="en-CA" sz="1400" i="1">
                                  <a:latin typeface="Cambria Math" panose="02040503050406030204" pitchFamily="18" charset="0"/>
                                </a:rPr>
                              </m:ctrlPr>
                            </m:dPr>
                            <m:e>
                              <m:nary>
                                <m:naryPr>
                                  <m:chr m:val="∏"/>
                                  <m:limLoc m:val="subSup"/>
                                  <m:ctrlPr>
                                    <a:rPr lang="en-CA" sz="1400" i="1">
                                      <a:latin typeface="Cambria Math" panose="02040503050406030204" pitchFamily="18" charset="0"/>
                                    </a:rPr>
                                  </m:ctrlPr>
                                </m:naryPr>
                                <m:sub>
                                  <m:r>
                                    <a:rPr lang="en-US" sz="1400" i="1">
                                      <a:latin typeface="Cambria Math"/>
                                    </a:rPr>
                                    <m:t>𝑗</m:t>
                                  </m:r>
                                  <m:r>
                                    <a:rPr lang="en-US" sz="1400" i="1">
                                      <a:latin typeface="Cambria Math"/>
                                    </a:rPr>
                                    <m:t>=1</m:t>
                                  </m:r>
                                </m:sub>
                                <m:sup>
                                  <m:r>
                                    <a:rPr lang="en-US" sz="1400" i="1">
                                      <a:latin typeface="Cambria Math"/>
                                    </a:rPr>
                                    <m:t>𝑘</m:t>
                                  </m:r>
                                </m:sup>
                                <m:e>
                                  <m:r>
                                    <a:rPr lang="en-US" sz="1400" i="1">
                                      <a:latin typeface="Cambria Math"/>
                                    </a:rPr>
                                    <m:t>(1+</m:t>
                                  </m:r>
                                  <m:sSub>
                                    <m:sSubPr>
                                      <m:ctrlPr>
                                        <a:rPr lang="en-CA" sz="1400" i="1">
                                          <a:latin typeface="Cambria Math" panose="02040503050406030204" pitchFamily="18" charset="0"/>
                                        </a:rPr>
                                      </m:ctrlPr>
                                    </m:sSubPr>
                                    <m:e>
                                      <m:r>
                                        <a:rPr lang="en-US" sz="1400" i="1">
                                          <a:latin typeface="Cambria Math"/>
                                        </a:rPr>
                                        <m:t>𝑄</m:t>
                                      </m:r>
                                    </m:e>
                                    <m:sub>
                                      <m:r>
                                        <a:rPr lang="en-US" sz="1400" i="1">
                                          <a:latin typeface="Cambria Math"/>
                                        </a:rPr>
                                        <m:t>𝑖</m:t>
                                      </m:r>
                                    </m:sub>
                                  </m:sSub>
                                </m:e>
                              </m:nary>
                              <m:r>
                                <a:rPr lang="en-US" sz="1400" i="1">
                                  <a:latin typeface="Cambria Math"/>
                                </a:rPr>
                                <m:t>)−1</m:t>
                              </m:r>
                            </m:e>
                          </m:d>
                          <m:sSub>
                            <m:sSubPr>
                              <m:ctrlPr>
                                <a:rPr lang="en-CA" sz="1400" i="1">
                                  <a:latin typeface="Cambria Math" panose="02040503050406030204" pitchFamily="18" charset="0"/>
                                </a:rPr>
                              </m:ctrlPr>
                            </m:sSubPr>
                            <m:e>
                              <m:r>
                                <a:rPr lang="en-US" sz="1400" i="1">
                                  <a:latin typeface="Cambria Math"/>
                                </a:rPr>
                                <m:t>𝐷</m:t>
                              </m:r>
                            </m:e>
                            <m:sub>
                              <m:r>
                                <a:rPr lang="en-US" sz="1400" i="1">
                                  <a:latin typeface="Cambria Math"/>
                                </a:rPr>
                                <m:t>𝑖</m:t>
                              </m:r>
                            </m:sub>
                          </m:sSub>
                        </m:e>
                      </m:nary>
                    </m:oMath>
                  </m:oMathPara>
                </a14:m>
                <a:endParaRPr lang="en-CA" sz="1400"/>
              </a:p>
              <a:p>
                <a:pPr marL="533400" lvl="1" indent="0">
                  <a:buNone/>
                </a:pPr>
                <a:r>
                  <a:rPr lang="en-US" sz="1400"/>
                  <a:t>where</a:t>
                </a:r>
                <a:endParaRPr lang="en-CA" sz="1400"/>
              </a:p>
              <a:p>
                <a:pPr lvl="1"/>
                <a14:m>
                  <m:oMath xmlns:m="http://schemas.openxmlformats.org/officeDocument/2006/math">
                    <m:sSub>
                      <m:sSubPr>
                        <m:ctrlPr>
                          <a:rPr lang="en-CA" sz="1400" i="1">
                            <a:latin typeface="Cambria Math" panose="02040503050406030204" pitchFamily="18" charset="0"/>
                          </a:rPr>
                        </m:ctrlPr>
                      </m:sSubPr>
                      <m:e>
                        <m:r>
                          <a:rPr lang="en-US" sz="1400" i="1">
                            <a:latin typeface="Cambria Math"/>
                          </a:rPr>
                          <m:t>𝑄</m:t>
                        </m:r>
                      </m:e>
                      <m:sub>
                        <m:r>
                          <a:rPr lang="en-US" sz="1400" i="1">
                            <a:latin typeface="Cambria Math"/>
                          </a:rPr>
                          <m:t>𝑗</m:t>
                        </m:r>
                      </m:sub>
                    </m:sSub>
                    <m:r>
                      <a:rPr lang="en-US" sz="1400" i="1">
                        <a:latin typeface="Cambria Math"/>
                      </a:rPr>
                      <m:t>=</m:t>
                    </m:r>
                    <m:sSub>
                      <m:sSubPr>
                        <m:ctrlPr>
                          <a:rPr lang="en-CA" sz="1400" i="1">
                            <a:latin typeface="Cambria Math" panose="02040503050406030204" pitchFamily="18" charset="0"/>
                          </a:rPr>
                        </m:ctrlPr>
                      </m:sSubPr>
                      <m:e>
                        <m:r>
                          <a:rPr lang="en-US" sz="1400" i="1">
                            <a:latin typeface="Cambria Math"/>
                          </a:rPr>
                          <m:t>(</m:t>
                        </m:r>
                        <m:r>
                          <a:rPr lang="en-CA" sz="1400" b="0" i="1" smtClean="0">
                            <a:latin typeface="Cambria Math"/>
                          </a:rPr>
                          <m:t>𝐹</m:t>
                        </m:r>
                      </m:e>
                      <m:sub>
                        <m:r>
                          <a:rPr lang="en-US" sz="1400" i="1">
                            <a:latin typeface="Cambria Math"/>
                          </a:rPr>
                          <m:t>𝑗</m:t>
                        </m:r>
                      </m:sub>
                    </m:sSub>
                    <m:r>
                      <a:rPr lang="en-CA" sz="1400" b="0" i="1" smtClean="0">
                        <a:latin typeface="Cambria Math"/>
                      </a:rPr>
                      <m:t>+</m:t>
                    </m:r>
                    <m:r>
                      <a:rPr lang="en-CA" sz="1400" b="0" i="1" smtClean="0">
                        <a:latin typeface="Cambria Math"/>
                      </a:rPr>
                      <m:t>𝑠</m:t>
                    </m:r>
                    <m:r>
                      <a:rPr lang="en-CA" sz="1400" b="0" i="1" smtClean="0">
                        <a:latin typeface="Cambria Math"/>
                      </a:rPr>
                      <m:t>)</m:t>
                    </m:r>
                    <m:sSub>
                      <m:sSubPr>
                        <m:ctrlPr>
                          <a:rPr lang="en-CA" sz="1400" i="1">
                            <a:latin typeface="Cambria Math" panose="02040503050406030204" pitchFamily="18" charset="0"/>
                          </a:rPr>
                        </m:ctrlPr>
                      </m:sSubPr>
                      <m:e>
                        <m:r>
                          <a:rPr lang="en-US" sz="1400" i="1">
                            <a:latin typeface="Cambria Math"/>
                          </a:rPr>
                          <m:t>𝜏</m:t>
                        </m:r>
                      </m:e>
                      <m:sub>
                        <m:r>
                          <a:rPr lang="en-US" sz="1400" i="1">
                            <a:latin typeface="Cambria Math"/>
                          </a:rPr>
                          <m:t>𝑗</m:t>
                        </m:r>
                      </m:sub>
                    </m:sSub>
                  </m:oMath>
                </a14:m>
                <a:r>
                  <a:rPr lang="en-US" sz="1400"/>
                  <a:t> –the accrued interest for calculation period </a:t>
                </a:r>
                <a:r>
                  <a:rPr lang="en-US" sz="1400" i="1"/>
                  <a:t>j.</a:t>
                </a:r>
                <a:endParaRPr lang="en-CA" sz="1400" i="1"/>
              </a:p>
              <a:p>
                <a:pPr lvl="1"/>
                <a:r>
                  <a:rPr lang="en-US" sz="1400"/>
                  <a:t> </a:t>
                </a:r>
                <a14:m>
                  <m:oMath xmlns:m="http://schemas.openxmlformats.org/officeDocument/2006/math">
                    <m:sSub>
                      <m:sSubPr>
                        <m:ctrlPr>
                          <a:rPr lang="en-CA" sz="1400" i="1">
                            <a:latin typeface="Cambria Math" panose="02040503050406030204" pitchFamily="18" charset="0"/>
                          </a:rPr>
                        </m:ctrlPr>
                      </m:sSubPr>
                      <m:e>
                        <m:r>
                          <a:rPr lang="en-US" sz="1400" i="1">
                            <a:latin typeface="Cambria Math"/>
                          </a:rPr>
                          <m:t>𝐹</m:t>
                        </m:r>
                      </m:e>
                      <m:sub>
                        <m:r>
                          <a:rPr lang="en-US" sz="1400" i="1">
                            <a:latin typeface="Cambria Math"/>
                          </a:rPr>
                          <m:t>𝑖</m:t>
                        </m:r>
                      </m:sub>
                    </m:sSub>
                    <m:r>
                      <a:rPr lang="en-US" sz="1400" i="1">
                        <a:latin typeface="Cambria Math"/>
                      </a:rPr>
                      <m:t>=</m:t>
                    </m:r>
                    <m:d>
                      <m:dPr>
                        <m:ctrlPr>
                          <a:rPr lang="en-CA" sz="1400" i="1">
                            <a:latin typeface="Cambria Math" panose="02040503050406030204" pitchFamily="18" charset="0"/>
                          </a:rPr>
                        </m:ctrlPr>
                      </m:dPr>
                      <m:e>
                        <m:f>
                          <m:fPr>
                            <m:ctrlPr>
                              <a:rPr lang="en-CA" sz="1400" i="1">
                                <a:latin typeface="Cambria Math" panose="02040503050406030204" pitchFamily="18" charset="0"/>
                              </a:rPr>
                            </m:ctrlPr>
                          </m:fPr>
                          <m:num>
                            <m:sSub>
                              <m:sSubPr>
                                <m:ctrlPr>
                                  <a:rPr lang="en-CA" sz="1400" i="1">
                                    <a:latin typeface="Cambria Math" panose="02040503050406030204" pitchFamily="18" charset="0"/>
                                  </a:rPr>
                                </m:ctrlPr>
                              </m:sSubPr>
                              <m:e>
                                <m:r>
                                  <a:rPr lang="en-US" sz="1400" i="1">
                                    <a:latin typeface="Cambria Math"/>
                                  </a:rPr>
                                  <m:t>𝐷</m:t>
                                </m:r>
                              </m:e>
                              <m:sub>
                                <m:r>
                                  <a:rPr lang="en-US" sz="1400" i="1">
                                    <a:latin typeface="Cambria Math"/>
                                  </a:rPr>
                                  <m:t>𝑖</m:t>
                                </m:r>
                                <m:r>
                                  <a:rPr lang="en-US" sz="1400" i="1">
                                    <a:latin typeface="Cambria Math"/>
                                  </a:rPr>
                                  <m:t>−1</m:t>
                                </m:r>
                              </m:sub>
                            </m:sSub>
                          </m:num>
                          <m:den>
                            <m:sSub>
                              <m:sSubPr>
                                <m:ctrlPr>
                                  <a:rPr lang="en-CA" sz="1400" i="1">
                                    <a:latin typeface="Cambria Math" panose="02040503050406030204" pitchFamily="18" charset="0"/>
                                  </a:rPr>
                                </m:ctrlPr>
                              </m:sSubPr>
                              <m:e>
                                <m:r>
                                  <a:rPr lang="en-US" sz="1400" i="1">
                                    <a:latin typeface="Cambria Math"/>
                                  </a:rPr>
                                  <m:t>𝐷</m:t>
                                </m:r>
                              </m:e>
                              <m:sub>
                                <m:r>
                                  <a:rPr lang="en-US" sz="1400" i="1">
                                    <a:latin typeface="Cambria Math"/>
                                  </a:rPr>
                                  <m:t>𝑖</m:t>
                                </m:r>
                              </m:sub>
                            </m:sSub>
                          </m:den>
                        </m:f>
                        <m:r>
                          <a:rPr lang="en-US" sz="1400" i="1">
                            <a:latin typeface="Cambria Math"/>
                          </a:rPr>
                          <m:t>−1</m:t>
                        </m:r>
                      </m:e>
                    </m:d>
                    <m:r>
                      <a:rPr lang="en-US" sz="1400" i="1">
                        <a:latin typeface="Cambria Math"/>
                      </a:rPr>
                      <m:t>/</m:t>
                    </m:r>
                    <m:sSub>
                      <m:sSubPr>
                        <m:ctrlPr>
                          <a:rPr lang="en-CA" sz="1400" i="1">
                            <a:latin typeface="Cambria Math" panose="02040503050406030204" pitchFamily="18" charset="0"/>
                          </a:rPr>
                        </m:ctrlPr>
                      </m:sSubPr>
                      <m:e>
                        <m:r>
                          <a:rPr lang="en-US" sz="1400" i="1">
                            <a:latin typeface="Cambria Math"/>
                          </a:rPr>
                          <m:t>𝜏</m:t>
                        </m:r>
                      </m:e>
                      <m:sub>
                        <m:r>
                          <a:rPr lang="en-US" sz="1400" i="1">
                            <a:latin typeface="Cambria Math"/>
                          </a:rPr>
                          <m:t>𝑖</m:t>
                        </m:r>
                      </m:sub>
                    </m:sSub>
                  </m:oMath>
                </a14:m>
                <a:r>
                  <a:rPr lang="en-US" sz="1400"/>
                  <a:t> - the simply compounded forward rate</a:t>
                </a:r>
                <a:endParaRPr lang="en-CA" sz="1400"/>
              </a:p>
              <a:p>
                <a:pPr lvl="1"/>
                <a:r>
                  <a:rPr lang="en-US" sz="1400"/>
                  <a:t>s - the floating spread.</a:t>
                </a:r>
                <a:endParaRPr lang="en-CA" sz="1400"/>
              </a:p>
            </p:txBody>
          </p:sp>
        </mc:Choice>
        <mc:Fallback xmlns="">
          <p:sp>
            <p:nvSpPr>
              <p:cNvPr id="125" name="Shape 125"/>
              <p:cNvSpPr txBox="1">
                <a:spLocks noGrp="1" noRot="1" noChangeAspect="1" noMove="1" noResize="1" noEditPoints="1" noAdjustHandles="1" noChangeArrowheads="1" noChangeShapeType="1" noTextEdit="1"/>
              </p:cNvSpPr>
              <p:nvPr>
                <p:ph type="body" idx="1"/>
              </p:nvPr>
            </p:nvSpPr>
            <p:spPr>
              <a:xfrm>
                <a:off x="683568" y="1275606"/>
                <a:ext cx="7730740" cy="3528392"/>
              </a:xfrm>
              <a:prstGeom prst="rect">
                <a:avLst/>
              </a:prstGeom>
              <a:blipFill rotWithShape="1">
                <a:blip r:embed="rId3"/>
                <a:stretch>
                  <a:fillRect b="-173"/>
                </a:stretch>
              </a:blipFill>
            </p:spPr>
            <p:txBody>
              <a:bodyPr/>
              <a:lstStyle/>
              <a:p>
                <a:r>
                  <a:rPr lang="en-CA">
                    <a:noFill/>
                  </a:rPr>
                  <a:t> </a:t>
                </a:r>
              </a:p>
            </p:txBody>
          </p:sp>
        </mc:Fallback>
      </mc:AlternateContent>
    </p:spTree>
    <p:extLst>
      <p:ext uri="{BB962C8B-B14F-4D97-AF65-F5344CB8AC3E}">
        <p14:creationId xmlns:p14="http://schemas.microsoft.com/office/powerpoint/2010/main" val="136627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mc:AlternateContent xmlns:mc="http://schemas.openxmlformats.org/markup-compatibility/2006" xmlns:a14="http://schemas.microsoft.com/office/drawing/2010/main">
        <mc:Choice Requires="a14">
          <p:sp>
            <p:nvSpPr>
              <p:cNvPr id="125" name="Shape 125"/>
              <p:cNvSpPr txBox="1">
                <a:spLocks noGrp="1"/>
              </p:cNvSpPr>
              <p:nvPr>
                <p:ph type="body" idx="1"/>
              </p:nvPr>
            </p:nvSpPr>
            <p:spPr>
              <a:xfrm>
                <a:off x="611560" y="1563638"/>
                <a:ext cx="7730740" cy="2952328"/>
              </a:xfrm>
              <a:prstGeom prst="rect">
                <a:avLst/>
              </a:prstGeom>
            </p:spPr>
            <p:txBody>
              <a:bodyPr spcFirstLastPara="1" wrap="square" lIns="91425" tIns="91425" rIns="91425" bIns="91425" anchor="t" anchorCtr="0">
                <a:noAutofit/>
              </a:bodyPr>
              <a:lstStyle/>
              <a:p>
                <a:pPr marL="76200" lvl="0" indent="0" algn="ctr">
                  <a:lnSpc>
                    <a:spcPct val="150000"/>
                  </a:lnSpc>
                  <a:buNone/>
                </a:pPr>
                <a:r>
                  <a:rPr lang="en-US"/>
                  <a:t>Valuation (Cont)</a:t>
                </a:r>
                <a:endParaRPr lang="en-CA"/>
              </a:p>
              <a:p>
                <a:pPr lvl="0">
                  <a:lnSpc>
                    <a:spcPct val="150000"/>
                  </a:lnSpc>
                  <a:spcBef>
                    <a:spcPts val="1200"/>
                  </a:spcBef>
                </a:pPr>
                <a:r>
                  <a:rPr lang="en-US" sz="1600"/>
                  <a:t>The present value of an interest rate swap can expressed as</a:t>
                </a:r>
                <a:endParaRPr lang="en-CA" sz="1600"/>
              </a:p>
              <a:p>
                <a:pPr lvl="1">
                  <a:lnSpc>
                    <a:spcPct val="150000"/>
                  </a:lnSpc>
                </a:pPr>
                <a:r>
                  <a:rPr lang="en-US" sz="1600"/>
                  <a:t>From the fixed rate payer perspective, </a:t>
                </a:r>
                <a14:m>
                  <m:oMath xmlns:m="http://schemas.openxmlformats.org/officeDocument/2006/math">
                    <m:r>
                      <a:rPr lang="en-US" sz="1600" i="1">
                        <a:latin typeface="Cambria Math"/>
                      </a:rPr>
                      <m:t>𝑃𝑉</m:t>
                    </m:r>
                    <m:r>
                      <a:rPr lang="en-US" sz="1600" i="1">
                        <a:latin typeface="Cambria Math"/>
                      </a:rPr>
                      <m:t>=</m:t>
                    </m:r>
                    <m:sSub>
                      <m:sSubPr>
                        <m:ctrlPr>
                          <a:rPr lang="en-CA" sz="1600" i="1">
                            <a:latin typeface="Cambria Math" panose="02040503050406030204" pitchFamily="18" charset="0"/>
                          </a:rPr>
                        </m:ctrlPr>
                      </m:sSubPr>
                      <m:e>
                        <m:r>
                          <a:rPr lang="en-US" sz="1600" i="1">
                            <a:latin typeface="Cambria Math"/>
                          </a:rPr>
                          <m:t>𝑃𝑉</m:t>
                        </m:r>
                      </m:e>
                      <m:sub>
                        <m:r>
                          <a:rPr lang="en-US" sz="1600" i="1">
                            <a:latin typeface="Cambria Math"/>
                          </a:rPr>
                          <m:t>𝑓𝑙𝑜𝑎𝑡</m:t>
                        </m:r>
                      </m:sub>
                    </m:sSub>
                    <m:r>
                      <a:rPr lang="en-US" sz="1600" i="1">
                        <a:latin typeface="Cambria Math"/>
                      </a:rPr>
                      <m:t>−</m:t>
                    </m:r>
                    <m:sSub>
                      <m:sSubPr>
                        <m:ctrlPr>
                          <a:rPr lang="en-CA" sz="1600" i="1">
                            <a:latin typeface="Cambria Math" panose="02040503050406030204" pitchFamily="18" charset="0"/>
                          </a:rPr>
                        </m:ctrlPr>
                      </m:sSubPr>
                      <m:e>
                        <m:r>
                          <a:rPr lang="en-US" sz="1600" i="1">
                            <a:latin typeface="Cambria Math"/>
                          </a:rPr>
                          <m:t>𝑃𝑉</m:t>
                        </m:r>
                      </m:e>
                      <m:sub>
                        <m:r>
                          <a:rPr lang="en-US" sz="1600" i="1">
                            <a:latin typeface="Cambria Math"/>
                          </a:rPr>
                          <m:t>𝑓𝑖𝑥𝑒𝑑</m:t>
                        </m:r>
                      </m:sub>
                    </m:sSub>
                  </m:oMath>
                </a14:m>
                <a:r>
                  <a:rPr lang="en-US" sz="1600"/>
                  <a:t>	</a:t>
                </a:r>
                <a:endParaRPr lang="en-CA" sz="1600"/>
              </a:p>
              <a:p>
                <a:pPr lvl="1">
                  <a:lnSpc>
                    <a:spcPct val="150000"/>
                  </a:lnSpc>
                </a:pPr>
                <a:r>
                  <a:rPr lang="en-US" sz="1600"/>
                  <a:t>From the fixed rate receiver perspective, </a:t>
                </a:r>
                <a14:m>
                  <m:oMath xmlns:m="http://schemas.openxmlformats.org/officeDocument/2006/math">
                    <m:r>
                      <a:rPr lang="en-US" sz="1600" i="1">
                        <a:latin typeface="Cambria Math"/>
                      </a:rPr>
                      <m:t>𝑃𝑉</m:t>
                    </m:r>
                    <m:r>
                      <a:rPr lang="en-US" sz="1600" i="1">
                        <a:latin typeface="Cambria Math"/>
                      </a:rPr>
                      <m:t>=</m:t>
                    </m:r>
                    <m:sSub>
                      <m:sSubPr>
                        <m:ctrlPr>
                          <a:rPr lang="en-CA" sz="1600" i="1">
                            <a:latin typeface="Cambria Math" panose="02040503050406030204" pitchFamily="18" charset="0"/>
                          </a:rPr>
                        </m:ctrlPr>
                      </m:sSubPr>
                      <m:e>
                        <m:r>
                          <a:rPr lang="en-US" sz="1600" i="1">
                            <a:latin typeface="Cambria Math"/>
                          </a:rPr>
                          <m:t>𝑃𝑉</m:t>
                        </m:r>
                      </m:e>
                      <m:sub>
                        <m:r>
                          <a:rPr lang="en-US" sz="1600" i="1">
                            <a:latin typeface="Cambria Math"/>
                          </a:rPr>
                          <m:t>𝑓𝑖𝑥𝑒𝑑</m:t>
                        </m:r>
                      </m:sub>
                    </m:sSub>
                    <m:r>
                      <a:rPr lang="en-US" sz="1600" i="1">
                        <a:latin typeface="Cambria Math"/>
                      </a:rPr>
                      <m:t>−</m:t>
                    </m:r>
                    <m:sSub>
                      <m:sSubPr>
                        <m:ctrlPr>
                          <a:rPr lang="en-CA" sz="1600" i="1">
                            <a:latin typeface="Cambria Math" panose="02040503050406030204" pitchFamily="18" charset="0"/>
                          </a:rPr>
                        </m:ctrlPr>
                      </m:sSubPr>
                      <m:e>
                        <m:r>
                          <a:rPr lang="en-US" sz="1600" i="1">
                            <a:latin typeface="Cambria Math"/>
                          </a:rPr>
                          <m:t>𝑃𝑉</m:t>
                        </m:r>
                      </m:e>
                      <m:sub>
                        <m:r>
                          <a:rPr lang="en-US" sz="1600" i="1">
                            <a:latin typeface="Cambria Math"/>
                          </a:rPr>
                          <m:t>𝑓𝑙𝑜𝑎𝑡</m:t>
                        </m:r>
                      </m:sub>
                    </m:sSub>
                  </m:oMath>
                </a14:m>
                <a:endParaRPr lang="en-CA" sz="1600"/>
              </a:p>
            </p:txBody>
          </p:sp>
        </mc:Choice>
        <mc:Fallback xmlns="">
          <p:sp>
            <p:nvSpPr>
              <p:cNvPr id="125" name="Shape 125"/>
              <p:cNvSpPr txBox="1">
                <a:spLocks noGrp="1" noRot="1" noChangeAspect="1" noMove="1" noResize="1" noEditPoints="1" noAdjustHandles="1" noChangeArrowheads="1" noChangeShapeType="1" noTextEdit="1"/>
              </p:cNvSpPr>
              <p:nvPr>
                <p:ph type="body" idx="1"/>
              </p:nvPr>
            </p:nvSpPr>
            <p:spPr>
              <a:xfrm>
                <a:off x="611560" y="1563638"/>
                <a:ext cx="7730740" cy="2952328"/>
              </a:xfrm>
              <a:prstGeom prst="rect">
                <a:avLst/>
              </a:prstGeom>
              <a:blipFill rotWithShape="1">
                <a:blip r:embed="rId3"/>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457684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p:sp>
        <p:nvSpPr>
          <p:cNvPr id="125" name="Shape 125"/>
          <p:cNvSpPr txBox="1">
            <a:spLocks noGrp="1"/>
          </p:cNvSpPr>
          <p:nvPr>
            <p:ph type="body" idx="1"/>
          </p:nvPr>
        </p:nvSpPr>
        <p:spPr>
          <a:xfrm>
            <a:off x="683568" y="1275606"/>
            <a:ext cx="7730740" cy="3744416"/>
          </a:xfrm>
          <a:prstGeom prst="rect">
            <a:avLst/>
          </a:prstGeom>
        </p:spPr>
        <p:txBody>
          <a:bodyPr spcFirstLastPara="1" wrap="square" lIns="91425" tIns="91425" rIns="91425" bIns="91425" anchor="t" anchorCtr="0">
            <a:noAutofit/>
          </a:bodyPr>
          <a:lstStyle/>
          <a:p>
            <a:pPr marL="76200" lvl="0" indent="0" algn="ctr">
              <a:buNone/>
            </a:pPr>
            <a:r>
              <a:rPr lang="en-US"/>
              <a:t>Practical Notes</a:t>
            </a:r>
            <a:endParaRPr lang="en-CA"/>
          </a:p>
          <a:p>
            <a:pPr lvl="0"/>
            <a:r>
              <a:rPr lang="en-US" sz="1600"/>
              <a:t>First of all, you need to generate accurate cash flows for each leg. The cash flow generation is based on the start time, end time and payment frequency of the leg, plus calendar (holidays), business convention (e.g., modified following, following, etc.) and whether sticky month end.</a:t>
            </a:r>
            <a:endParaRPr lang="en-CA" sz="1600"/>
          </a:p>
          <a:p>
            <a:pPr lvl="0"/>
            <a:r>
              <a:rPr lang="en-US" sz="1600"/>
              <a:t>We assume that accrual periods are the same as reset periods and payment dates are the same as accrual end dates in the above formulas for brevity. But in fact, they are different due to different market conventions. For example, index periods can overlap each other but swap cash flows are not allowed to overlap.</a:t>
            </a:r>
            <a:endParaRPr lang="en-CA" sz="1600"/>
          </a:p>
          <a:p>
            <a:pPr lvl="0"/>
            <a:r>
              <a:rPr lang="en-US" sz="1600"/>
              <a:t>The accrual period is calculated according to the start date and end date of a cash flow plus day count convention </a:t>
            </a:r>
            <a:endParaRPr lang="en-CA" sz="1600"/>
          </a:p>
          <a:p>
            <a:pPr lvl="0"/>
            <a:endParaRPr lang="en-CA" sz="1600"/>
          </a:p>
        </p:txBody>
      </p:sp>
    </p:spTree>
    <p:extLst>
      <p:ext uri="{BB962C8B-B14F-4D97-AF65-F5344CB8AC3E}">
        <p14:creationId xmlns:p14="http://schemas.microsoft.com/office/powerpoint/2010/main" val="338529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700" cy="589174"/>
          </a:xfrm>
          <a:prstGeom prst="rect">
            <a:avLst/>
          </a:prstGeom>
        </p:spPr>
        <p:txBody>
          <a:bodyPr spcFirstLastPara="1" wrap="square" lIns="91425" tIns="91425" rIns="91425" bIns="91425" anchor="t" anchorCtr="0">
            <a:noAutofit/>
          </a:bodyPr>
          <a:lstStyle/>
          <a:p>
            <a:pPr lvl="0"/>
            <a:r>
              <a:rPr lang="en-CA" sz="2000"/>
              <a:t>Compounding Swap</a:t>
            </a:r>
            <a:endParaRPr sz="2000"/>
          </a:p>
        </p:txBody>
      </p:sp>
      <p:sp>
        <p:nvSpPr>
          <p:cNvPr id="125" name="Shape 125"/>
          <p:cNvSpPr txBox="1">
            <a:spLocks noGrp="1"/>
          </p:cNvSpPr>
          <p:nvPr>
            <p:ph type="body" idx="1"/>
          </p:nvPr>
        </p:nvSpPr>
        <p:spPr>
          <a:xfrm>
            <a:off x="683568" y="1275606"/>
            <a:ext cx="7730740" cy="3744416"/>
          </a:xfrm>
          <a:prstGeom prst="rect">
            <a:avLst/>
          </a:prstGeom>
        </p:spPr>
        <p:txBody>
          <a:bodyPr spcFirstLastPara="1" wrap="square" lIns="91425" tIns="91425" rIns="91425" bIns="91425" anchor="t" anchorCtr="0">
            <a:noAutofit/>
          </a:bodyPr>
          <a:lstStyle/>
          <a:p>
            <a:pPr marL="76200" lvl="0" indent="0" algn="ctr">
              <a:buNone/>
            </a:pPr>
            <a:r>
              <a:rPr lang="en-US"/>
              <a:t>Practical Notes (Cont)</a:t>
            </a:r>
            <a:endParaRPr lang="en-CA"/>
          </a:p>
          <a:p>
            <a:pPr lvl="0">
              <a:spcBef>
                <a:spcPts val="1200"/>
              </a:spcBef>
            </a:pPr>
            <a:r>
              <a:rPr lang="en-US" sz="1600"/>
              <a:t>The forward rate should be computed based on the reset period (index reset date, index start date, index end date)  that are determined by index definition, such as index tenor and convention. it is simply compounded.</a:t>
            </a:r>
            <a:endParaRPr lang="en-CA" sz="1600"/>
          </a:p>
          <a:p>
            <a:pPr lvl="0"/>
            <a:r>
              <a:rPr lang="en-US" sz="1600"/>
              <a:t>Sometimes there is a floating spread added on the top of the floating rate in the floating leg.</a:t>
            </a:r>
          </a:p>
          <a:p>
            <a:pPr lvl="0">
              <a:spcBef>
                <a:spcPts val="1800"/>
              </a:spcBef>
            </a:pPr>
            <a:r>
              <a:rPr lang="en-US" sz="1600"/>
              <a:t>The present value of the reset cash flow should be added into the present value of the floating leg.</a:t>
            </a:r>
            <a:endParaRPr lang="en-CA" sz="1600"/>
          </a:p>
          <a:p>
            <a:pPr lvl="0"/>
            <a:r>
              <a:rPr lang="en-US" sz="1600"/>
              <a:t>Some dealers take bid-offer spreads into account. In this case, one should use the bid curve constructed from bid quotes for forwarding and the offer curve built from offer quotes for discounting.</a:t>
            </a:r>
            <a:endParaRPr lang="en-CA" sz="1600"/>
          </a:p>
          <a:p>
            <a:pPr lvl="0"/>
            <a:endParaRPr lang="en-CA" sz="1600"/>
          </a:p>
        </p:txBody>
      </p:sp>
    </p:spTree>
    <p:extLst>
      <p:ext uri="{BB962C8B-B14F-4D97-AF65-F5344CB8AC3E}">
        <p14:creationId xmlns:p14="http://schemas.microsoft.com/office/powerpoint/2010/main" val="608765104"/>
      </p:ext>
    </p:extLst>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TotalTime>
  <Words>839</Words>
  <Application>Microsoft Office PowerPoint</Application>
  <PresentationFormat>On-screen Show (16:9)</PresentationFormat>
  <Paragraphs>117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Karla</vt:lpstr>
      <vt:lpstr>Raleway</vt:lpstr>
      <vt:lpstr>Calibri</vt:lpstr>
      <vt:lpstr>Cambria Math</vt:lpstr>
      <vt:lpstr>Arial</vt:lpstr>
      <vt:lpstr>Escalus template</vt:lpstr>
      <vt:lpstr> Compounding Swap Vaulation Pratical Guide  Alan White  FinPricing  https://finpricing.com/lib/IrSwnVol.html  </vt:lpstr>
      <vt:lpstr>Compounding Swap</vt:lpstr>
      <vt:lpstr>Compounding Swap</vt:lpstr>
      <vt:lpstr>Compounding Swap</vt:lpstr>
      <vt:lpstr>Compounding Swap</vt:lpstr>
      <vt:lpstr>Compounding Swap</vt:lpstr>
      <vt:lpstr>Compounding Swap</vt:lpstr>
      <vt:lpstr>Compounding Swap</vt:lpstr>
      <vt:lpstr>Compounding Swap</vt:lpstr>
      <vt:lpstr>Compounding Swap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Compounding swap tutorial | FinPricing</dc:title>
  <dc:creator>Tom</dc:creator>
  <cp:lastModifiedBy>Tim Xiao</cp:lastModifiedBy>
  <cp:revision>298</cp:revision>
  <dcterms:modified xsi:type="dcterms:W3CDTF">2020-06-08T14:46:34Z</dcterms:modified>
</cp:coreProperties>
</file>