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70" r:id="rId4"/>
    <p:sldId id="271" r:id="rId5"/>
    <p:sldId id="269" r:id="rId6"/>
    <p:sldId id="272" r:id="rId7"/>
    <p:sldId id="273" r:id="rId8"/>
    <p:sldId id="275" r:id="rId9"/>
    <p:sldId id="276" r:id="rId10"/>
    <p:sldId id="277" r:id="rId11"/>
    <p:sldId id="278" r:id="rId12"/>
    <p:sldId id="279"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080494-859A-4581-8E99-5530062B724B}" type="datetimeFigureOut">
              <a:rPr lang="en-PH" smtClean="0"/>
              <a:t>20/05/2020</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B88048-F625-4CD4-A837-B4EBA9EEF480}" type="slidenum">
              <a:rPr lang="en-PH" smtClean="0"/>
              <a:t>‹#›</a:t>
            </a:fld>
            <a:endParaRPr lang="en-PH"/>
          </a:p>
        </p:txBody>
      </p:sp>
    </p:spTree>
    <p:extLst>
      <p:ext uri="{BB962C8B-B14F-4D97-AF65-F5344CB8AC3E}">
        <p14:creationId xmlns:p14="http://schemas.microsoft.com/office/powerpoint/2010/main" val="157441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38600" y="1066800"/>
            <a:ext cx="4648200" cy="1470025"/>
          </a:xfrm>
        </p:spPr>
        <p:txBody>
          <a:bodyPr>
            <a:noAutofit/>
          </a:bodyPr>
          <a:lstStyle>
            <a:lvl1pPr>
              <a:defRPr sz="8000"/>
            </a:lvl1pPr>
          </a:lstStyle>
          <a:p>
            <a:r>
              <a:rPr lang="en-US" dirty="0"/>
              <a:t>Title 01</a:t>
            </a:r>
          </a:p>
        </p:txBody>
      </p:sp>
      <p:sp>
        <p:nvSpPr>
          <p:cNvPr id="3" name="Subtitle 2"/>
          <p:cNvSpPr>
            <a:spLocks noGrp="1"/>
          </p:cNvSpPr>
          <p:nvPr>
            <p:ph type="subTitle" idx="1"/>
          </p:nvPr>
        </p:nvSpPr>
        <p:spPr>
          <a:xfrm>
            <a:off x="3962400" y="5029200"/>
            <a:ext cx="4724400" cy="1143000"/>
          </a:xfrm>
        </p:spPr>
        <p:txBody>
          <a:bodyPr>
            <a:normAutofit/>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35859"/>
            <a:ext cx="7239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inpricing.com/lib/IrVolIntroduction.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finpricing.com/lib/IrCapVol.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371600"/>
            <a:ext cx="7315200" cy="1470025"/>
          </a:xfrm>
        </p:spPr>
        <p:txBody>
          <a:bodyPr/>
          <a:lstStyle/>
          <a:p>
            <a:pPr algn="r"/>
            <a:r>
              <a:rPr lang="en-CA" sz="4800">
                <a:effectLst/>
              </a:rPr>
              <a:t>How to Construct Cap Volatility Surfaces</a:t>
            </a:r>
          </a:p>
        </p:txBody>
      </p:sp>
      <p:sp>
        <p:nvSpPr>
          <p:cNvPr id="3" name="Subtitle 2"/>
          <p:cNvSpPr>
            <a:spLocks noGrp="1"/>
          </p:cNvSpPr>
          <p:nvPr>
            <p:ph type="subTitle" idx="1"/>
          </p:nvPr>
        </p:nvSpPr>
        <p:spPr>
          <a:xfrm>
            <a:off x="4038600" y="4800600"/>
            <a:ext cx="4343400" cy="990600"/>
          </a:xfrm>
        </p:spPr>
        <p:txBody>
          <a:bodyPr>
            <a:normAutofit fontScale="62500" lnSpcReduction="20000"/>
          </a:bodyPr>
          <a:lstStyle/>
          <a:p>
            <a:r>
              <a:rPr lang="en-PH" b="1" dirty="0">
                <a:solidFill>
                  <a:schemeClr val="tx1"/>
                </a:solidFill>
              </a:rPr>
              <a:t>Michael Taylor</a:t>
            </a:r>
          </a:p>
          <a:p>
            <a:endParaRPr lang="en-PH" sz="1300" b="1" dirty="0">
              <a:solidFill>
                <a:schemeClr val="tx1"/>
              </a:solidFill>
            </a:endParaRPr>
          </a:p>
          <a:p>
            <a:r>
              <a:rPr lang="en-PH" sz="2400" b="1" dirty="0" err="1">
                <a:solidFill>
                  <a:schemeClr val="tx1"/>
                </a:solidFill>
              </a:rPr>
              <a:t>FinPricing</a:t>
            </a:r>
            <a:endParaRPr lang="en-PH" sz="2400" b="1" dirty="0">
              <a:solidFill>
                <a:schemeClr val="tx1"/>
              </a:solidFill>
            </a:endParaRPr>
          </a:p>
          <a:p>
            <a:r>
              <a:rPr lang="en-CA" sz="2400">
                <a:hlinkClick r:id="rId2"/>
              </a:rPr>
              <a:t>https://finpricing.com/lib/IrVolIntroduction.html</a:t>
            </a:r>
            <a:endParaRPr lang="en-PH" sz="2400" b="1" dirty="0">
              <a:solidFill>
                <a:schemeClr val="tx1"/>
              </a:solidFill>
            </a:endParaRPr>
          </a:p>
        </p:txBody>
      </p:sp>
    </p:spTree>
    <p:extLst>
      <p:ext uri="{BB962C8B-B14F-4D97-AF65-F5344CB8AC3E}">
        <p14:creationId xmlns:p14="http://schemas.microsoft.com/office/powerpoint/2010/main" val="1802411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Cap Volatility</a:t>
            </a:r>
            <a:endParaRPr lang="en-PH"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676400"/>
                <a:ext cx="8077200" cy="4800600"/>
              </a:xfrm>
            </p:spPr>
            <p:txBody>
              <a:bodyPr>
                <a:noAutofit/>
              </a:bodyPr>
              <a:lstStyle/>
              <a:p>
                <a:pPr marL="0" lvl="0" indent="0" algn="ctr">
                  <a:buNone/>
                </a:pPr>
                <a:r>
                  <a:rPr lang="en-CA"/>
                  <a:t>The SABR Model (Cont)</a:t>
                </a:r>
              </a:p>
              <a:p>
                <a:pPr lvl="0" eaLnBrk="0" hangingPunct="0">
                  <a:spcBef>
                    <a:spcPts val="1200"/>
                  </a:spcBef>
                  <a:buClr>
                    <a:srgbClr val="00B050"/>
                  </a:buClr>
                  <a:buFont typeface="Wingdings" panose="05000000000000000000" pitchFamily="2" charset="2"/>
                  <a:buChar char="§"/>
                </a:pPr>
                <a:r>
                  <a:rPr lang="en-US" sz="2200"/>
                  <a:t>The four model parameters (a , b , r, n ) above have the following intuitive meaning:</a:t>
                </a:r>
                <a:endParaRPr lang="en-CA" sz="2200"/>
              </a:p>
              <a:p>
                <a:pPr lvl="1">
                  <a:spcBef>
                    <a:spcPts val="1200"/>
                  </a:spcBef>
                  <a:buClr>
                    <a:srgbClr val="00B050"/>
                  </a:buClr>
                  <a:buFont typeface="Arial" panose="020B0604020202020204" pitchFamily="34" charset="0"/>
                  <a:buChar char="•"/>
                </a:pPr>
                <a14:m>
                  <m:oMath xmlns:m="http://schemas.openxmlformats.org/officeDocument/2006/math">
                    <m:r>
                      <a:rPr lang="en-CA" sz="2000" i="1">
                        <a:latin typeface="Cambria Math"/>
                      </a:rPr>
                      <m:t>𝛼</m:t>
                    </m:r>
                  </m:oMath>
                </a14:m>
                <a:r>
                  <a:rPr lang="en-CA" sz="2000"/>
                  <a:t>		the volatility that is tied closely to the at-the-money volatility value.</a:t>
                </a:r>
              </a:p>
              <a:p>
                <a:pPr lvl="1" eaLnBrk="0" hangingPunct="0">
                  <a:spcBef>
                    <a:spcPts val="1200"/>
                  </a:spcBef>
                  <a:buClr>
                    <a:srgbClr val="00B050"/>
                  </a:buClr>
                  <a:buFont typeface="Arial" panose="020B0604020202020204" pitchFamily="34" charset="0"/>
                  <a:buChar char="•"/>
                </a:pPr>
                <a14:m>
                  <m:oMath xmlns:m="http://schemas.openxmlformats.org/officeDocument/2006/math">
                    <m:r>
                      <a:rPr lang="en-CA" sz="2000" i="1">
                        <a:latin typeface="Cambria Math"/>
                      </a:rPr>
                      <m:t>𝛽</m:t>
                    </m:r>
                  </m:oMath>
                </a14:m>
                <a:r>
                  <a:rPr lang="en-CA" sz="2000"/>
                  <a:t> 	the exponent that is related to the backbone that the ATM volatility traces when the ATM forward rate varies.</a:t>
                </a:r>
              </a:p>
              <a:p>
                <a:pPr lvl="1" eaLnBrk="0" hangingPunct="0">
                  <a:spcBef>
                    <a:spcPts val="1200"/>
                  </a:spcBef>
                  <a:buClr>
                    <a:srgbClr val="00B050"/>
                  </a:buClr>
                  <a:buFont typeface="Arial" panose="020B0604020202020204" pitchFamily="34" charset="0"/>
                  <a:buChar char="•"/>
                </a:pPr>
                <a14:m>
                  <m:oMath xmlns:m="http://schemas.openxmlformats.org/officeDocument/2006/math">
                    <m:r>
                      <a:rPr lang="en-CA" sz="2000" i="1">
                        <a:latin typeface="Cambria Math"/>
                      </a:rPr>
                      <m:t>𝜌</m:t>
                    </m:r>
                  </m:oMath>
                </a14:m>
                <a:r>
                  <a:rPr lang="en-CA" sz="2000"/>
                  <a:t> 	the correlation that describes the “skew” or average slope of the volatility curve across strike.</a:t>
                </a:r>
              </a:p>
              <a:p>
                <a:pPr lvl="1" eaLnBrk="0" hangingPunct="0">
                  <a:spcBef>
                    <a:spcPts val="1200"/>
                  </a:spcBef>
                  <a:buClr>
                    <a:srgbClr val="00B050"/>
                  </a:buClr>
                  <a:buFont typeface="Arial" panose="020B0604020202020204" pitchFamily="34" charset="0"/>
                  <a:buChar char="•"/>
                </a:pPr>
                <a14:m>
                  <m:oMath xmlns:m="http://schemas.openxmlformats.org/officeDocument/2006/math">
                    <m:r>
                      <a:rPr lang="en-CA" sz="2000" i="1">
                        <a:latin typeface="Cambria Math"/>
                      </a:rPr>
                      <m:t>𝑣</m:t>
                    </m:r>
                  </m:oMath>
                </a14:m>
                <a:r>
                  <a:rPr lang="en-CA" sz="2000"/>
                  <a:t> 	the volatility of volatility that describes the “smile” or curvature/convexity of the volatility curve across the strike for a given term and tenor.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676400"/>
                <a:ext cx="8077200" cy="4800600"/>
              </a:xfrm>
              <a:blipFill rotWithShape="1">
                <a:blip r:embed="rId2"/>
                <a:stretch>
                  <a:fillRect l="-830" t="-1650" r="-906" b="-1269"/>
                </a:stretch>
              </a:blipFill>
            </p:spPr>
            <p:txBody>
              <a:bodyPr/>
              <a:lstStyle/>
              <a:p>
                <a:r>
                  <a:rPr lang="en-CA">
                    <a:noFill/>
                  </a:rPr>
                  <a:t> </a:t>
                </a:r>
              </a:p>
            </p:txBody>
          </p:sp>
        </mc:Fallback>
      </mc:AlternateContent>
    </p:spTree>
    <p:extLst>
      <p:ext uri="{BB962C8B-B14F-4D97-AF65-F5344CB8AC3E}">
        <p14:creationId xmlns:p14="http://schemas.microsoft.com/office/powerpoint/2010/main" val="3350613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Cap Volatility</a:t>
            </a:r>
            <a:endParaRPr lang="en-PH"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600200"/>
                <a:ext cx="8077200" cy="4953000"/>
              </a:xfrm>
            </p:spPr>
            <p:txBody>
              <a:bodyPr>
                <a:noAutofit/>
              </a:bodyPr>
              <a:lstStyle/>
              <a:p>
                <a:pPr marL="0" lvl="0" indent="0" algn="ctr">
                  <a:buNone/>
                </a:pPr>
                <a:r>
                  <a:rPr lang="en-CA"/>
                  <a:t>Constructing Cap Volatility Surface </a:t>
                </a:r>
              </a:p>
              <a:p>
                <a:pPr marL="0" lvl="0" indent="0" algn="ctr">
                  <a:buNone/>
                </a:pPr>
                <a:r>
                  <a:rPr lang="en-CA"/>
                  <a:t>via The SABR Model</a:t>
                </a:r>
              </a:p>
              <a:p>
                <a:pPr lvl="0">
                  <a:buClr>
                    <a:srgbClr val="00B050"/>
                  </a:buClr>
                  <a:buFont typeface="Wingdings" panose="05000000000000000000" pitchFamily="2" charset="2"/>
                  <a:buChar char="§"/>
                </a:pPr>
                <a:r>
                  <a:rPr lang="en-US" sz="2000"/>
                  <a:t>For each maturity of a cap</a:t>
                </a:r>
                <a:r>
                  <a:rPr lang="en-CA" sz="2000"/>
                  <a:t>/floor</a:t>
                </a:r>
                <a:r>
                  <a:rPr lang="en-US" sz="2000"/>
                  <a:t>, conduct the following calibration procedure.</a:t>
                </a:r>
                <a:endParaRPr lang="en-CA" sz="2000"/>
              </a:p>
              <a:p>
                <a:pPr lvl="0">
                  <a:buClr>
                    <a:srgbClr val="00B050"/>
                  </a:buClr>
                  <a:buFont typeface="Wingdings" panose="05000000000000000000" pitchFamily="2" charset="2"/>
                  <a:buChar char="§"/>
                </a:pPr>
                <a:r>
                  <a:rPr lang="en-CA" sz="2000"/>
                  <a:t>The </a:t>
                </a:r>
                <a14:m>
                  <m:oMath xmlns:m="http://schemas.openxmlformats.org/officeDocument/2006/math">
                    <m:r>
                      <a:rPr lang="en-CA" sz="2000" i="1">
                        <a:latin typeface="Cambria Math"/>
                      </a:rPr>
                      <m:t>𝛽</m:t>
                    </m:r>
                  </m:oMath>
                </a14:m>
                <a:r>
                  <a:rPr lang="en-CA" sz="2000"/>
                  <a:t> parameter is estimated first and typically chosen a priri according to how the market prices are to be observed.</a:t>
                </a:r>
              </a:p>
              <a:p>
                <a:pPr lvl="0">
                  <a:buClr>
                    <a:srgbClr val="00B050"/>
                  </a:buClr>
                  <a:buFont typeface="Wingdings" panose="05000000000000000000" pitchFamily="2" charset="2"/>
                  <a:buChar char="§"/>
                </a:pPr>
                <a:r>
                  <a:rPr lang="en-CA" sz="2000"/>
                  <a:t>Alternatively </a:t>
                </a:r>
                <a14:m>
                  <m:oMath xmlns:m="http://schemas.openxmlformats.org/officeDocument/2006/math">
                    <m:r>
                      <a:rPr lang="en-CA" sz="2000" i="1">
                        <a:latin typeface="Cambria Math"/>
                      </a:rPr>
                      <m:t>𝛽</m:t>
                    </m:r>
                    <m:r>
                      <a:rPr lang="en-CA" sz="2000" i="1">
                        <a:latin typeface="Cambria Math"/>
                      </a:rPr>
                      <m:t> </m:t>
                    </m:r>
                  </m:oMath>
                </a14:m>
                <a:r>
                  <a:rPr lang="en-CA" sz="2000"/>
                  <a:t> can be estimated by a linear regression on a time series of ATM volatilities and of forward rates.</a:t>
                </a:r>
              </a:p>
              <a:p>
                <a:pPr lvl="0">
                  <a:buClr>
                    <a:srgbClr val="00B050"/>
                  </a:buClr>
                  <a:buFont typeface="Wingdings" panose="05000000000000000000" pitchFamily="2" charset="2"/>
                  <a:buChar char="§"/>
                </a:pPr>
                <a:r>
                  <a:rPr lang="en-CA" sz="2000"/>
                  <a:t>After </a:t>
                </a:r>
                <a14:m>
                  <m:oMath xmlns:m="http://schemas.openxmlformats.org/officeDocument/2006/math">
                    <m:r>
                      <a:rPr lang="en-CA" sz="2000" i="1">
                        <a:latin typeface="Cambria Math"/>
                      </a:rPr>
                      <m:t>𝛽</m:t>
                    </m:r>
                  </m:oMath>
                </a14:m>
                <a:r>
                  <a:rPr lang="en-CA" sz="2000"/>
                  <a:t> is set, we can obtain </a:t>
                </a:r>
                <a14:m>
                  <m:oMath xmlns:m="http://schemas.openxmlformats.org/officeDocument/2006/math">
                    <m:r>
                      <a:rPr lang="en-CA" sz="2000" i="1">
                        <a:latin typeface="Cambria Math"/>
                      </a:rPr>
                      <m:t>𝛼</m:t>
                    </m:r>
                  </m:oMath>
                </a14:m>
                <a:r>
                  <a:rPr lang="en-CA" sz="2000"/>
                  <a:t> by using </a:t>
                </a:r>
                <a14:m>
                  <m:oMath xmlns:m="http://schemas.openxmlformats.org/officeDocument/2006/math">
                    <m:sSub>
                      <m:sSubPr>
                        <m:ctrlPr>
                          <a:rPr lang="en-CA" sz="2000" i="1">
                            <a:latin typeface="Cambria Math" panose="02040503050406030204" pitchFamily="18" charset="0"/>
                          </a:rPr>
                        </m:ctrlPr>
                      </m:sSubPr>
                      <m:e>
                        <m:r>
                          <a:rPr lang="en-CA" sz="2000" i="1">
                            <a:latin typeface="Cambria Math"/>
                          </a:rPr>
                          <m:t>𝜎</m:t>
                        </m:r>
                      </m:e>
                      <m:sub>
                        <m:r>
                          <a:rPr lang="en-CA" sz="2000" i="1">
                            <a:latin typeface="Cambria Math"/>
                          </a:rPr>
                          <m:t>𝐴𝑇𝑀</m:t>
                        </m:r>
                      </m:sub>
                    </m:sSub>
                  </m:oMath>
                </a14:m>
                <a:r>
                  <a:rPr lang="en-CA" sz="2000"/>
                  <a:t> to solve the following equition</a:t>
                </a:r>
              </a:p>
              <a:p>
                <a:pPr marL="0" indent="0">
                  <a:buNone/>
                </a:pPr>
                <a14:m>
                  <m:oMathPara xmlns:m="http://schemas.openxmlformats.org/officeDocument/2006/math">
                    <m:oMathParaPr>
                      <m:jc m:val="centerGroup"/>
                    </m:oMathParaPr>
                    <m:oMath xmlns:m="http://schemas.openxmlformats.org/officeDocument/2006/math">
                      <m:sSub>
                        <m:sSubPr>
                          <m:ctrlPr>
                            <a:rPr lang="en-CA" sz="1800" i="1">
                              <a:latin typeface="Cambria Math" panose="02040503050406030204" pitchFamily="18" charset="0"/>
                            </a:rPr>
                          </m:ctrlPr>
                        </m:sSubPr>
                        <m:e>
                          <m:r>
                            <a:rPr lang="en-CA" sz="1800" i="1">
                              <a:latin typeface="Cambria Math"/>
                            </a:rPr>
                            <m:t>𝜎</m:t>
                          </m:r>
                        </m:e>
                        <m:sub>
                          <m:r>
                            <a:rPr lang="en-CA" sz="1800" i="1">
                              <a:latin typeface="Cambria Math"/>
                            </a:rPr>
                            <m:t>𝐴𝑇𝑀</m:t>
                          </m:r>
                        </m:sub>
                      </m:sSub>
                      <m:r>
                        <a:rPr lang="en-CA" sz="1800" i="1">
                          <a:latin typeface="Cambria Math"/>
                        </a:rPr>
                        <m:t>=</m:t>
                      </m:r>
                      <m:f>
                        <m:fPr>
                          <m:ctrlPr>
                            <a:rPr lang="en-CA" sz="1800" i="1">
                              <a:latin typeface="Cambria Math" panose="02040503050406030204" pitchFamily="18" charset="0"/>
                            </a:rPr>
                          </m:ctrlPr>
                        </m:fPr>
                        <m:num>
                          <m:r>
                            <a:rPr lang="en-CA" sz="1800" i="1">
                              <a:latin typeface="Cambria Math"/>
                            </a:rPr>
                            <m:t>𝛼</m:t>
                          </m:r>
                        </m:num>
                        <m:den>
                          <m:sSup>
                            <m:sSupPr>
                              <m:ctrlPr>
                                <a:rPr lang="en-CA" sz="1800" i="1">
                                  <a:latin typeface="Cambria Math" panose="02040503050406030204" pitchFamily="18" charset="0"/>
                                </a:rPr>
                              </m:ctrlPr>
                            </m:sSupPr>
                            <m:e>
                              <m:r>
                                <a:rPr lang="en-CA" sz="1800" i="1">
                                  <a:latin typeface="Cambria Math"/>
                                </a:rPr>
                                <m:t>𝑓</m:t>
                              </m:r>
                            </m:e>
                            <m:sup>
                              <m:r>
                                <a:rPr lang="en-CA" sz="1800" i="1">
                                  <a:latin typeface="Cambria Math"/>
                                </a:rPr>
                                <m:t>1−</m:t>
                              </m:r>
                              <m:r>
                                <a:rPr lang="en-CA" sz="1800" i="1">
                                  <a:latin typeface="Cambria Math"/>
                                </a:rPr>
                                <m:t>𝛽</m:t>
                              </m:r>
                            </m:sup>
                          </m:sSup>
                        </m:den>
                      </m:f>
                      <m:d>
                        <m:dPr>
                          <m:begChr m:val="{"/>
                          <m:endChr m:val="}"/>
                          <m:ctrlPr>
                            <a:rPr lang="en-CA" sz="1800" i="1">
                              <a:latin typeface="Cambria Math" panose="02040503050406030204" pitchFamily="18" charset="0"/>
                            </a:rPr>
                          </m:ctrlPr>
                        </m:dPr>
                        <m:e>
                          <m:r>
                            <a:rPr lang="en-CA" sz="1800" i="1">
                              <a:latin typeface="Cambria Math"/>
                            </a:rPr>
                            <m:t>1+</m:t>
                          </m:r>
                          <m:d>
                            <m:dPr>
                              <m:begChr m:val="["/>
                              <m:endChr m:val="]"/>
                              <m:ctrlPr>
                                <a:rPr lang="en-CA" sz="1800" i="1">
                                  <a:latin typeface="Cambria Math" panose="02040503050406030204" pitchFamily="18" charset="0"/>
                                </a:rPr>
                              </m:ctrlPr>
                            </m:dPr>
                            <m:e>
                              <m:f>
                                <m:fPr>
                                  <m:ctrlPr>
                                    <a:rPr lang="en-CA" sz="1800" i="1">
                                      <a:latin typeface="Cambria Math" panose="02040503050406030204" pitchFamily="18" charset="0"/>
                                    </a:rPr>
                                  </m:ctrlPr>
                                </m:fPr>
                                <m:num>
                                  <m:sSup>
                                    <m:sSupPr>
                                      <m:ctrlPr>
                                        <a:rPr lang="en-CA" sz="1800" i="1">
                                          <a:latin typeface="Cambria Math" panose="02040503050406030204" pitchFamily="18" charset="0"/>
                                        </a:rPr>
                                      </m:ctrlPr>
                                    </m:sSupPr>
                                    <m:e>
                                      <m:r>
                                        <a:rPr lang="en-CA" sz="1800" i="1">
                                          <a:latin typeface="Cambria Math"/>
                                        </a:rPr>
                                        <m:t>𝛼</m:t>
                                      </m:r>
                                    </m:e>
                                    <m:sup>
                                      <m:r>
                                        <a:rPr lang="en-CA" sz="1800" i="1">
                                          <a:latin typeface="Cambria Math"/>
                                        </a:rPr>
                                        <m:t>2</m:t>
                                      </m:r>
                                    </m:sup>
                                  </m:sSup>
                                  <m:sSup>
                                    <m:sSupPr>
                                      <m:ctrlPr>
                                        <a:rPr lang="en-CA" sz="1800" i="1">
                                          <a:latin typeface="Cambria Math" panose="02040503050406030204" pitchFamily="18" charset="0"/>
                                        </a:rPr>
                                      </m:ctrlPr>
                                    </m:sSupPr>
                                    <m:e>
                                      <m:r>
                                        <a:rPr lang="en-CA" sz="1800" i="1">
                                          <a:latin typeface="Cambria Math"/>
                                        </a:rPr>
                                        <m:t>(1−</m:t>
                                      </m:r>
                                      <m:r>
                                        <a:rPr lang="en-CA" sz="1800" i="1">
                                          <a:latin typeface="Cambria Math"/>
                                        </a:rPr>
                                        <m:t>𝛽</m:t>
                                      </m:r>
                                      <m:r>
                                        <a:rPr lang="en-CA" sz="1800" i="1">
                                          <a:latin typeface="Cambria Math"/>
                                        </a:rPr>
                                        <m:t>)</m:t>
                                      </m:r>
                                    </m:e>
                                    <m:sup>
                                      <m:r>
                                        <a:rPr lang="en-CA" sz="1800" i="1">
                                          <a:latin typeface="Cambria Math"/>
                                        </a:rPr>
                                        <m:t>2</m:t>
                                      </m:r>
                                    </m:sup>
                                  </m:sSup>
                                </m:num>
                                <m:den>
                                  <m:r>
                                    <a:rPr lang="en-CA" sz="1800" i="1">
                                      <a:latin typeface="Cambria Math"/>
                                    </a:rPr>
                                    <m:t>24</m:t>
                                  </m:r>
                                  <m:sSup>
                                    <m:sSupPr>
                                      <m:ctrlPr>
                                        <a:rPr lang="en-CA" sz="1800" i="1">
                                          <a:latin typeface="Cambria Math" panose="02040503050406030204" pitchFamily="18" charset="0"/>
                                        </a:rPr>
                                      </m:ctrlPr>
                                    </m:sSupPr>
                                    <m:e>
                                      <m:r>
                                        <a:rPr lang="en-CA" sz="1800" i="1">
                                          <a:latin typeface="Cambria Math"/>
                                        </a:rPr>
                                        <m:t>𝑓</m:t>
                                      </m:r>
                                    </m:e>
                                    <m:sup>
                                      <m:r>
                                        <a:rPr lang="en-CA" sz="1800" i="1">
                                          <a:latin typeface="Cambria Math"/>
                                        </a:rPr>
                                        <m:t>2(1−</m:t>
                                      </m:r>
                                      <m:r>
                                        <a:rPr lang="en-CA" sz="1800" i="1">
                                          <a:latin typeface="Cambria Math"/>
                                        </a:rPr>
                                        <m:t>𝛽</m:t>
                                      </m:r>
                                      <m:r>
                                        <a:rPr lang="en-CA" sz="1800" i="1">
                                          <a:latin typeface="Cambria Math"/>
                                        </a:rPr>
                                        <m:t>)</m:t>
                                      </m:r>
                                    </m:sup>
                                  </m:sSup>
                                </m:den>
                              </m:f>
                              <m:r>
                                <a:rPr lang="en-CA" sz="1800" i="1">
                                  <a:latin typeface="Cambria Math"/>
                                </a:rPr>
                                <m:t>+</m:t>
                              </m:r>
                              <m:f>
                                <m:fPr>
                                  <m:ctrlPr>
                                    <a:rPr lang="en-CA" sz="1800" i="1">
                                      <a:latin typeface="Cambria Math" panose="02040503050406030204" pitchFamily="18" charset="0"/>
                                    </a:rPr>
                                  </m:ctrlPr>
                                </m:fPr>
                                <m:num>
                                  <m:r>
                                    <a:rPr lang="en-CA" sz="1800" i="1">
                                      <a:latin typeface="Cambria Math"/>
                                    </a:rPr>
                                    <m:t>𝜌𝛽</m:t>
                                  </m:r>
                                  <m:r>
                                    <a:rPr lang="en-CA" sz="1800" i="1">
                                      <a:latin typeface="Cambria Math"/>
                                    </a:rPr>
                                    <m:t>𝑣</m:t>
                                  </m:r>
                                  <m:r>
                                    <a:rPr lang="en-CA" sz="1800" i="1">
                                      <a:latin typeface="Cambria Math"/>
                                    </a:rPr>
                                    <m:t>𝛼</m:t>
                                  </m:r>
                                </m:num>
                                <m:den>
                                  <m:r>
                                    <a:rPr lang="en-CA" sz="1800" i="1">
                                      <a:latin typeface="Cambria Math"/>
                                    </a:rPr>
                                    <m:t>4</m:t>
                                  </m:r>
                                  <m:sSup>
                                    <m:sSupPr>
                                      <m:ctrlPr>
                                        <a:rPr lang="en-CA" sz="1800" i="1">
                                          <a:latin typeface="Cambria Math" panose="02040503050406030204" pitchFamily="18" charset="0"/>
                                        </a:rPr>
                                      </m:ctrlPr>
                                    </m:sSupPr>
                                    <m:e>
                                      <m:r>
                                        <a:rPr lang="en-CA" sz="1800" i="1">
                                          <a:latin typeface="Cambria Math"/>
                                        </a:rPr>
                                        <m:t>𝑓</m:t>
                                      </m:r>
                                    </m:e>
                                    <m:sup>
                                      <m:r>
                                        <a:rPr lang="en-CA" sz="1800" i="1">
                                          <a:latin typeface="Cambria Math"/>
                                        </a:rPr>
                                        <m:t>1−</m:t>
                                      </m:r>
                                      <m:r>
                                        <a:rPr lang="en-CA" sz="1800" i="1">
                                          <a:latin typeface="Cambria Math"/>
                                        </a:rPr>
                                        <m:t>𝛽</m:t>
                                      </m:r>
                                    </m:sup>
                                  </m:sSup>
                                </m:den>
                              </m:f>
                              <m:r>
                                <a:rPr lang="en-CA" sz="1800" i="1">
                                  <a:latin typeface="Cambria Math"/>
                                </a:rPr>
                                <m:t>+</m:t>
                              </m:r>
                              <m:f>
                                <m:fPr>
                                  <m:ctrlPr>
                                    <a:rPr lang="en-CA" sz="1800" i="1">
                                      <a:latin typeface="Cambria Math" panose="02040503050406030204" pitchFamily="18" charset="0"/>
                                    </a:rPr>
                                  </m:ctrlPr>
                                </m:fPr>
                                <m:num>
                                  <m:r>
                                    <a:rPr lang="en-CA" sz="1800" i="1">
                                      <a:latin typeface="Cambria Math"/>
                                    </a:rPr>
                                    <m:t>(2−3</m:t>
                                  </m:r>
                                  <m:sSup>
                                    <m:sSupPr>
                                      <m:ctrlPr>
                                        <a:rPr lang="en-CA" sz="1800" i="1">
                                          <a:latin typeface="Cambria Math" panose="02040503050406030204" pitchFamily="18" charset="0"/>
                                        </a:rPr>
                                      </m:ctrlPr>
                                    </m:sSupPr>
                                    <m:e>
                                      <m:r>
                                        <a:rPr lang="en-CA" sz="1800" i="1">
                                          <a:latin typeface="Cambria Math"/>
                                        </a:rPr>
                                        <m:t>𝜌</m:t>
                                      </m:r>
                                    </m:e>
                                    <m:sup>
                                      <m:r>
                                        <a:rPr lang="en-CA" sz="1800" i="1">
                                          <a:latin typeface="Cambria Math"/>
                                        </a:rPr>
                                        <m:t>2</m:t>
                                      </m:r>
                                    </m:sup>
                                  </m:sSup>
                                  <m:r>
                                    <a:rPr lang="en-CA" sz="1800" i="1">
                                      <a:latin typeface="Cambria Math"/>
                                    </a:rPr>
                                    <m:t>)</m:t>
                                  </m:r>
                                  <m:sSup>
                                    <m:sSupPr>
                                      <m:ctrlPr>
                                        <a:rPr lang="en-CA" sz="1800" i="1">
                                          <a:latin typeface="Cambria Math" panose="02040503050406030204" pitchFamily="18" charset="0"/>
                                        </a:rPr>
                                      </m:ctrlPr>
                                    </m:sSupPr>
                                    <m:e>
                                      <m:r>
                                        <a:rPr lang="en-CA" sz="1800" i="1">
                                          <a:latin typeface="Cambria Math"/>
                                        </a:rPr>
                                        <m:t>𝑣</m:t>
                                      </m:r>
                                    </m:e>
                                    <m:sup>
                                      <m:r>
                                        <a:rPr lang="en-CA" sz="1800" i="1">
                                          <a:latin typeface="Cambria Math"/>
                                        </a:rPr>
                                        <m:t>2</m:t>
                                      </m:r>
                                    </m:sup>
                                  </m:sSup>
                                </m:num>
                                <m:den>
                                  <m:r>
                                    <a:rPr lang="en-CA" sz="1800" i="1">
                                      <a:latin typeface="Cambria Math"/>
                                    </a:rPr>
                                    <m:t>24</m:t>
                                  </m:r>
                                </m:den>
                              </m:f>
                            </m:e>
                          </m:d>
                          <m:r>
                            <a:rPr lang="en-CA" sz="1800" i="1">
                              <a:latin typeface="Cambria Math"/>
                            </a:rPr>
                            <m:t>𝑇</m:t>
                          </m:r>
                        </m:e>
                      </m:d>
                    </m:oMath>
                  </m:oMathPara>
                </a14:m>
                <a:endParaRPr lang="en-CA" sz="1800"/>
              </a:p>
              <a:p>
                <a:pPr marL="400050" lvl="1" indent="0">
                  <a:buNone/>
                </a:pPr>
                <a:r>
                  <a:rPr lang="en-CA" sz="1800"/>
                  <a:t>The Viete method is used to solve this equation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600200"/>
                <a:ext cx="8077200" cy="4953000"/>
              </a:xfrm>
              <a:blipFill rotWithShape="1">
                <a:blip r:embed="rId2"/>
                <a:stretch>
                  <a:fillRect l="-679" t="-1601"/>
                </a:stretch>
              </a:blipFill>
            </p:spPr>
            <p:txBody>
              <a:bodyPr/>
              <a:lstStyle/>
              <a:p>
                <a:r>
                  <a:rPr lang="en-CA">
                    <a:noFill/>
                  </a:rPr>
                  <a:t> </a:t>
                </a:r>
              </a:p>
            </p:txBody>
          </p:sp>
        </mc:Fallback>
      </mc:AlternateContent>
    </p:spTree>
    <p:extLst>
      <p:ext uri="{BB962C8B-B14F-4D97-AF65-F5344CB8AC3E}">
        <p14:creationId xmlns:p14="http://schemas.microsoft.com/office/powerpoint/2010/main" val="3316969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Cap Volatility</a:t>
            </a:r>
            <a:endParaRPr lang="en-PH"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1752600"/>
                <a:ext cx="8077200" cy="4800600"/>
              </a:xfrm>
            </p:spPr>
            <p:txBody>
              <a:bodyPr>
                <a:noAutofit/>
              </a:bodyPr>
              <a:lstStyle/>
              <a:p>
                <a:pPr marL="0" lvl="0" indent="0" algn="ctr">
                  <a:buNone/>
                </a:pPr>
                <a:r>
                  <a:rPr lang="en-CA"/>
                  <a:t>Constructing Cap Volatility Surface </a:t>
                </a:r>
              </a:p>
              <a:p>
                <a:pPr marL="0" lvl="0" indent="0" algn="ctr">
                  <a:buNone/>
                </a:pPr>
                <a:r>
                  <a:rPr lang="en-CA"/>
                  <a:t>via The SABR Model</a:t>
                </a:r>
              </a:p>
              <a:p>
                <a:pPr lvl="0" eaLnBrk="0" hangingPunct="0">
                  <a:buClr>
                    <a:srgbClr val="00B050"/>
                  </a:buClr>
                  <a:buFont typeface="Wingdings" panose="05000000000000000000" pitchFamily="2" charset="2"/>
                  <a:buChar char="§"/>
                </a:pPr>
                <a:r>
                  <a:rPr lang="en-US" sz="2000"/>
                  <a:t>Given the </a:t>
                </a:r>
                <a14:m>
                  <m:oMath xmlns:m="http://schemas.openxmlformats.org/officeDocument/2006/math">
                    <m:r>
                      <a:rPr lang="en-US" sz="2000" i="1">
                        <a:latin typeface="Cambria Math"/>
                      </a:rPr>
                      <m:t>𝛼</m:t>
                    </m:r>
                  </m:oMath>
                </a14:m>
                <a:r>
                  <a:rPr lang="en-US" sz="2000"/>
                  <a:t> and </a:t>
                </a:r>
                <a14:m>
                  <m:oMath xmlns:m="http://schemas.openxmlformats.org/officeDocument/2006/math">
                    <m:r>
                      <a:rPr lang="en-US" sz="2000" i="1">
                        <a:latin typeface="Cambria Math"/>
                      </a:rPr>
                      <m:t>𝛽</m:t>
                    </m:r>
                  </m:oMath>
                </a14:m>
                <a:r>
                  <a:rPr lang="en-US" sz="2000"/>
                  <a:t>  solved above,  we can find  the optimized  value  of (</a:t>
                </a:r>
                <a14:m>
                  <m:oMath xmlns:m="http://schemas.openxmlformats.org/officeDocument/2006/math">
                    <m:r>
                      <a:rPr lang="en-US" sz="2000" i="1">
                        <a:latin typeface="Cambria Math"/>
                      </a:rPr>
                      <m:t>𝜌</m:t>
                    </m:r>
                    <m:r>
                      <a:rPr lang="en-US" sz="2000" i="1">
                        <a:latin typeface="Cambria Math"/>
                      </a:rPr>
                      <m:t>,</m:t>
                    </m:r>
                    <m:r>
                      <a:rPr lang="en-US" sz="2000" i="1">
                        <a:latin typeface="Cambria Math"/>
                      </a:rPr>
                      <m:t>𝑣</m:t>
                    </m:r>
                  </m:oMath>
                </a14:m>
                <a:r>
                  <a:rPr lang="en-US" sz="2000"/>
                  <a:t>) by minimizing the distance between the SABR model output volatilities and market volatilities across all strikes for each term and tenor.</a:t>
                </a:r>
                <a:endParaRPr lang="en-CA" sz="2000"/>
              </a:p>
              <a:p>
                <a:pPr marL="0" indent="0" eaLnBrk="0" hangingPunct="0">
                  <a:buNone/>
                </a:pPr>
                <a14:m>
                  <m:oMathPara xmlns:m="http://schemas.openxmlformats.org/officeDocument/2006/math">
                    <m:oMathParaPr>
                      <m:jc m:val="centerGroup"/>
                    </m:oMathParaPr>
                    <m:oMath xmlns:m="http://schemas.openxmlformats.org/officeDocument/2006/math">
                      <m:r>
                        <a:rPr lang="en-US" sz="1800" i="1">
                          <a:latin typeface="Cambria Math"/>
                        </a:rPr>
                        <m:t>𝑚𝑖𝑛</m:t>
                      </m:r>
                      <m:nary>
                        <m:naryPr>
                          <m:chr m:val="∑"/>
                          <m:limLoc m:val="undOvr"/>
                          <m:ctrlPr>
                            <a:rPr lang="en-CA" sz="1800" i="1">
                              <a:latin typeface="Cambria Math" panose="02040503050406030204" pitchFamily="18" charset="0"/>
                            </a:rPr>
                          </m:ctrlPr>
                        </m:naryPr>
                        <m:sub>
                          <m:r>
                            <a:rPr lang="en-US" sz="1800" i="1">
                              <a:latin typeface="Cambria Math"/>
                            </a:rPr>
                            <m:t>𝑖</m:t>
                          </m:r>
                          <m:r>
                            <a:rPr lang="en-US" sz="1800" i="1">
                              <a:latin typeface="Cambria Math"/>
                            </a:rPr>
                            <m:t>=1</m:t>
                          </m:r>
                        </m:sub>
                        <m:sup>
                          <m:r>
                            <a:rPr lang="en-US" sz="1800" i="1">
                              <a:latin typeface="Cambria Math"/>
                            </a:rPr>
                            <m:t>𝑛</m:t>
                          </m:r>
                        </m:sup>
                        <m:e>
                          <m:sSup>
                            <m:sSupPr>
                              <m:ctrlPr>
                                <a:rPr lang="en-CA" sz="1800" i="1">
                                  <a:latin typeface="Cambria Math" panose="02040503050406030204" pitchFamily="18" charset="0"/>
                                </a:rPr>
                              </m:ctrlPr>
                            </m:sSupPr>
                            <m:e>
                              <m:d>
                                <m:dPr>
                                  <m:begChr m:val="["/>
                                  <m:endChr m:val="]"/>
                                  <m:ctrlPr>
                                    <a:rPr lang="en-CA" sz="1800" i="1">
                                      <a:latin typeface="Cambria Math" panose="02040503050406030204" pitchFamily="18" charset="0"/>
                                    </a:rPr>
                                  </m:ctrlPr>
                                </m:dPr>
                                <m:e>
                                  <m:sSubSup>
                                    <m:sSubSupPr>
                                      <m:ctrlPr>
                                        <a:rPr lang="en-CA" sz="1800" i="1">
                                          <a:latin typeface="Cambria Math" panose="02040503050406030204" pitchFamily="18" charset="0"/>
                                        </a:rPr>
                                      </m:ctrlPr>
                                    </m:sSubSupPr>
                                    <m:e>
                                      <m:r>
                                        <a:rPr lang="en-US" sz="1800" i="1">
                                          <a:latin typeface="Cambria Math"/>
                                        </a:rPr>
                                        <m:t>𝜎</m:t>
                                      </m:r>
                                    </m:e>
                                    <m:sub>
                                      <m:r>
                                        <a:rPr lang="en-US" sz="1800" i="1">
                                          <a:latin typeface="Cambria Math"/>
                                        </a:rPr>
                                        <m:t>𝑖</m:t>
                                      </m:r>
                                    </m:sub>
                                    <m:sup>
                                      <m:r>
                                        <a:rPr lang="en-US" sz="1800" i="1">
                                          <a:latin typeface="Cambria Math"/>
                                        </a:rPr>
                                        <m:t>𝑆𝐴𝐵𝑅</m:t>
                                      </m:r>
                                    </m:sup>
                                  </m:sSubSup>
                                  <m:d>
                                    <m:dPr>
                                      <m:ctrlPr>
                                        <a:rPr lang="en-CA" sz="1800" i="1">
                                          <a:latin typeface="Cambria Math" panose="02040503050406030204" pitchFamily="18" charset="0"/>
                                        </a:rPr>
                                      </m:ctrlPr>
                                    </m:dPr>
                                    <m:e>
                                      <m:r>
                                        <a:rPr lang="en-US" sz="1800" i="1">
                                          <a:latin typeface="Cambria Math"/>
                                        </a:rPr>
                                        <m:t>𝛼</m:t>
                                      </m:r>
                                      <m:r>
                                        <a:rPr lang="en-US" sz="1800" i="1">
                                          <a:latin typeface="Cambria Math"/>
                                        </a:rPr>
                                        <m:t>,</m:t>
                                      </m:r>
                                      <m:r>
                                        <a:rPr lang="en-US" sz="1800" i="1">
                                          <a:latin typeface="Cambria Math"/>
                                        </a:rPr>
                                        <m:t>𝛽</m:t>
                                      </m:r>
                                      <m:r>
                                        <a:rPr lang="en-US" sz="1800" i="1">
                                          <a:latin typeface="Cambria Math"/>
                                        </a:rPr>
                                        <m:t>,</m:t>
                                      </m:r>
                                      <m:r>
                                        <a:rPr lang="en-US" sz="1800" i="1">
                                          <a:latin typeface="Cambria Math"/>
                                        </a:rPr>
                                        <m:t>𝜌</m:t>
                                      </m:r>
                                      <m:r>
                                        <a:rPr lang="en-US" sz="1800" i="1">
                                          <a:latin typeface="Cambria Math"/>
                                        </a:rPr>
                                        <m:t>,</m:t>
                                      </m:r>
                                      <m:r>
                                        <a:rPr lang="en-US" sz="1800" i="1">
                                          <a:latin typeface="Cambria Math"/>
                                        </a:rPr>
                                        <m:t>𝑣</m:t>
                                      </m:r>
                                    </m:e>
                                  </m:d>
                                  <m:r>
                                    <a:rPr lang="en-US" sz="1800" i="1">
                                      <a:latin typeface="Cambria Math"/>
                                    </a:rPr>
                                    <m:t>−</m:t>
                                  </m:r>
                                  <m:sSubSup>
                                    <m:sSubSupPr>
                                      <m:ctrlPr>
                                        <a:rPr lang="en-CA" sz="1800" i="1">
                                          <a:latin typeface="Cambria Math" panose="02040503050406030204" pitchFamily="18" charset="0"/>
                                        </a:rPr>
                                      </m:ctrlPr>
                                    </m:sSubSupPr>
                                    <m:e>
                                      <m:r>
                                        <a:rPr lang="en-US" sz="1800" i="1">
                                          <a:latin typeface="Cambria Math"/>
                                        </a:rPr>
                                        <m:t>𝜎</m:t>
                                      </m:r>
                                    </m:e>
                                    <m:sub>
                                      <m:r>
                                        <a:rPr lang="en-US" sz="1800" i="1">
                                          <a:latin typeface="Cambria Math"/>
                                        </a:rPr>
                                        <m:t>𝑖</m:t>
                                      </m:r>
                                    </m:sub>
                                    <m:sup>
                                      <m:r>
                                        <a:rPr lang="en-US" sz="1800" i="1">
                                          <a:latin typeface="Cambria Math"/>
                                        </a:rPr>
                                        <m:t>𝑀𝑎𝑟𝑘𝑒𝑡</m:t>
                                      </m:r>
                                    </m:sup>
                                  </m:sSubSup>
                                </m:e>
                              </m:d>
                            </m:e>
                            <m:sup>
                              <m:r>
                                <a:rPr lang="en-US" sz="1800" i="1">
                                  <a:latin typeface="Cambria Math"/>
                                </a:rPr>
                                <m:t>2</m:t>
                              </m:r>
                            </m:sup>
                          </m:sSup>
                        </m:e>
                      </m:nary>
                    </m:oMath>
                  </m:oMathPara>
                </a14:m>
                <a:endParaRPr lang="en-CA" sz="1800"/>
              </a:p>
              <a:p>
                <a:pPr marL="400050" lvl="1" indent="0" eaLnBrk="0" hangingPunct="0">
                  <a:buNone/>
                </a:pPr>
                <a:r>
                  <a:rPr lang="en-CA" sz="1800"/>
                  <a:t>The Levenberg-Marquardt least-squares optimization routine is used for optimization.</a:t>
                </a:r>
              </a:p>
              <a:p>
                <a:pPr lvl="0" eaLnBrk="0" hangingPunct="0">
                  <a:buClr>
                    <a:srgbClr val="00B050"/>
                  </a:buClr>
                  <a:buFont typeface="Wingdings" panose="05000000000000000000" pitchFamily="2" charset="2"/>
                  <a:buChar char="§"/>
                </a:pPr>
                <a:r>
                  <a:rPr lang="en-CA" sz="2000"/>
                  <a:t>After </a:t>
                </a:r>
                <a14:m>
                  <m:oMath xmlns:m="http://schemas.openxmlformats.org/officeDocument/2006/math">
                    <m:r>
                      <a:rPr lang="en-CA" sz="2000" i="1">
                        <a:latin typeface="Cambria Math"/>
                      </a:rPr>
                      <m:t>𝛼</m:t>
                    </m:r>
                    <m:r>
                      <a:rPr lang="en-CA" sz="2000" i="1">
                        <a:latin typeface="Cambria Math"/>
                      </a:rPr>
                      <m:t>,</m:t>
                    </m:r>
                    <m:r>
                      <a:rPr lang="en-CA" sz="2000" i="1">
                        <a:latin typeface="Cambria Math"/>
                      </a:rPr>
                      <m:t>𝛽</m:t>
                    </m:r>
                    <m:r>
                      <a:rPr lang="en-CA" sz="2000" i="1">
                        <a:latin typeface="Cambria Math"/>
                      </a:rPr>
                      <m:t>,</m:t>
                    </m:r>
                    <m:r>
                      <a:rPr lang="en-CA" sz="2000" i="1">
                        <a:latin typeface="Cambria Math"/>
                      </a:rPr>
                      <m:t>𝜌</m:t>
                    </m:r>
                    <m:r>
                      <a:rPr lang="en-CA" sz="2000" i="1">
                        <a:latin typeface="Cambria Math"/>
                      </a:rPr>
                      <m:t>,</m:t>
                    </m:r>
                    <m:r>
                      <a:rPr lang="en-CA" sz="2000" i="1">
                        <a:latin typeface="Cambria Math"/>
                      </a:rPr>
                      <m:t>𝑣</m:t>
                    </m:r>
                  </m:oMath>
                </a14:m>
                <a:r>
                  <a:rPr lang="en-US" sz="2000"/>
                  <a:t> calibrated, one can generate SABR volatility (cap volatility) for any moneyness.</a:t>
                </a:r>
                <a:endParaRPr lang="en-CA" sz="2000"/>
              </a:p>
              <a:p>
                <a:pPr lvl="0" eaLnBrk="0" hangingPunct="0">
                  <a:buClr>
                    <a:srgbClr val="00B050"/>
                  </a:buClr>
                  <a:buFont typeface="Wingdings" panose="05000000000000000000" pitchFamily="2" charset="2"/>
                  <a:buChar char="§"/>
                </a:pPr>
                <a:r>
                  <a:rPr lang="en-US" sz="2000"/>
                  <a:t>Repeat the above process for each term and tenor.</a:t>
                </a:r>
                <a:endParaRPr lang="en-CA" sz="20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1752600"/>
                <a:ext cx="8077200" cy="4800600"/>
              </a:xfrm>
              <a:blipFill rotWithShape="1">
                <a:blip r:embed="rId2"/>
                <a:stretch>
                  <a:fillRect l="-604" t="-1652" r="-1132" b="-2922"/>
                </a:stretch>
              </a:blipFill>
            </p:spPr>
            <p:txBody>
              <a:bodyPr/>
              <a:lstStyle/>
              <a:p>
                <a:r>
                  <a:rPr lang="en-CA">
                    <a:noFill/>
                  </a:rPr>
                  <a:t> </a:t>
                </a:r>
              </a:p>
            </p:txBody>
          </p:sp>
        </mc:Fallback>
      </mc:AlternateContent>
    </p:spTree>
    <p:extLst>
      <p:ext uri="{BB962C8B-B14F-4D97-AF65-F5344CB8AC3E}">
        <p14:creationId xmlns:p14="http://schemas.microsoft.com/office/powerpoint/2010/main" val="2090399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09800"/>
            <a:ext cx="8001000" cy="4267200"/>
          </a:xfrm>
        </p:spPr>
        <p:txBody>
          <a:bodyPr>
            <a:normAutofit lnSpcReduction="10000"/>
          </a:bodyPr>
          <a:lstStyle/>
          <a:p>
            <a:pPr lvl="0">
              <a:spcBef>
                <a:spcPts val="1200"/>
              </a:spcBef>
              <a:buClr>
                <a:srgbClr val="00B050"/>
              </a:buClr>
              <a:buFont typeface="Wingdings" panose="05000000000000000000" pitchFamily="2" charset="2"/>
              <a:buChar char="§"/>
            </a:pPr>
            <a:endParaRPr lang="en-CA" sz="4800" dirty="0"/>
          </a:p>
          <a:p>
            <a:pPr marL="0" lvl="0" indent="0" algn="ctr">
              <a:spcBef>
                <a:spcPts val="1200"/>
              </a:spcBef>
              <a:buClr>
                <a:srgbClr val="00B050"/>
              </a:buClr>
              <a:buNone/>
            </a:pPr>
            <a:r>
              <a:rPr lang="en-CA" sz="4800" b="1" dirty="0">
                <a:solidFill>
                  <a:srgbClr val="00B050"/>
                </a:solidFill>
              </a:rPr>
              <a:t>Thank You</a:t>
            </a:r>
          </a:p>
          <a:p>
            <a:pPr marL="0" lvl="0" indent="0" algn="ctr">
              <a:spcBef>
                <a:spcPts val="1200"/>
              </a:spcBef>
              <a:buClr>
                <a:srgbClr val="00B050"/>
              </a:buClr>
              <a:buNone/>
            </a:pPr>
            <a:endParaRPr lang="en-CA" sz="4800" dirty="0"/>
          </a:p>
          <a:p>
            <a:pPr marL="0" lvl="0" indent="0" algn="ctr">
              <a:spcBef>
                <a:spcPts val="1200"/>
              </a:spcBef>
              <a:buClr>
                <a:srgbClr val="00B050"/>
              </a:buClr>
              <a:buNone/>
            </a:pPr>
            <a:endParaRPr lang="en-CA" sz="2000" dirty="0"/>
          </a:p>
          <a:p>
            <a:pPr marL="0" lvl="0" indent="0" algn="ctr">
              <a:spcBef>
                <a:spcPts val="1200"/>
              </a:spcBef>
              <a:buClr>
                <a:srgbClr val="00B050"/>
              </a:buClr>
              <a:buNone/>
            </a:pPr>
            <a:endParaRPr lang="en-CA" sz="2000" dirty="0"/>
          </a:p>
          <a:p>
            <a:pPr marL="0" lvl="0" indent="0" algn="r">
              <a:spcBef>
                <a:spcPts val="1200"/>
              </a:spcBef>
              <a:buClr>
                <a:srgbClr val="00B050"/>
              </a:buClr>
              <a:buNone/>
            </a:pPr>
            <a:r>
              <a:rPr lang="en-CA" sz="2000" dirty="0"/>
              <a:t>You can find more details at</a:t>
            </a:r>
          </a:p>
          <a:p>
            <a:pPr marL="0" lvl="0" indent="0" algn="r">
              <a:spcBef>
                <a:spcPts val="1200"/>
              </a:spcBef>
              <a:buClr>
                <a:srgbClr val="00B050"/>
              </a:buClr>
              <a:buNone/>
            </a:pPr>
            <a:r>
              <a:rPr lang="en-CA" sz="1600">
                <a:hlinkClick r:id="rId2"/>
              </a:rPr>
              <a:t>https://finpricing.com/lib/IrCapVol.html</a:t>
            </a:r>
            <a:endParaRPr lang="en-CA" sz="1600" dirty="0"/>
          </a:p>
        </p:txBody>
      </p:sp>
    </p:spTree>
    <p:extLst>
      <p:ext uri="{BB962C8B-B14F-4D97-AF65-F5344CB8AC3E}">
        <p14:creationId xmlns:p14="http://schemas.microsoft.com/office/powerpoint/2010/main" val="82669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Cap Volatility</a:t>
            </a:r>
            <a:endParaRPr lang="en-PH" sz="2400" dirty="0"/>
          </a:p>
        </p:txBody>
      </p:sp>
      <p:sp>
        <p:nvSpPr>
          <p:cNvPr id="3" name="Content Placeholder 2"/>
          <p:cNvSpPr>
            <a:spLocks noGrp="1"/>
          </p:cNvSpPr>
          <p:nvPr>
            <p:ph idx="1"/>
          </p:nvPr>
        </p:nvSpPr>
        <p:spPr>
          <a:xfrm>
            <a:off x="609600" y="1981200"/>
            <a:ext cx="8077200" cy="4419600"/>
          </a:xfrm>
        </p:spPr>
        <p:txBody>
          <a:bodyPr>
            <a:noAutofit/>
          </a:bodyPr>
          <a:lstStyle/>
          <a:p>
            <a:pPr marL="0" indent="0">
              <a:buNone/>
            </a:pPr>
            <a:r>
              <a:rPr lang="en-CA" sz="2400"/>
              <a:t>	An implied volatility is the volatility implied by the market price of an option based on the Black-Scholes option pricing model. In cap market, a cap/floor is quoted by implied volatilities but not prices. An interest rate cap volatility surface is a three-dimensional plot of the implied volatility of a cap as a function of strike and maturity. </a:t>
            </a:r>
          </a:p>
          <a:p>
            <a:pPr marL="0" indent="0">
              <a:buNone/>
            </a:pPr>
            <a:r>
              <a:rPr lang="en-CA" sz="2400"/>
              <a:t>	The term structures of implied volatilities which provide indications of the market’s near- and long-term uncertainty about future short- and long-term forwar interest rates. A crucial property of the implied volatility surface is the absence of arbitrage.</a:t>
            </a:r>
          </a:p>
          <a:p>
            <a:pPr marL="0" indent="0">
              <a:buNone/>
            </a:pPr>
            <a:endParaRPr lang="en-PH" sz="2400"/>
          </a:p>
        </p:txBody>
      </p:sp>
    </p:spTree>
    <p:extLst>
      <p:ext uri="{BB962C8B-B14F-4D97-AF65-F5344CB8AC3E}">
        <p14:creationId xmlns:p14="http://schemas.microsoft.com/office/powerpoint/2010/main" val="270044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Cap Volatility</a:t>
            </a:r>
            <a:endParaRPr lang="en-PH" sz="2400" dirty="0"/>
          </a:p>
        </p:txBody>
      </p:sp>
      <p:sp>
        <p:nvSpPr>
          <p:cNvPr id="3" name="Content Placeholder 2"/>
          <p:cNvSpPr>
            <a:spLocks noGrp="1"/>
          </p:cNvSpPr>
          <p:nvPr>
            <p:ph idx="1"/>
          </p:nvPr>
        </p:nvSpPr>
        <p:spPr>
          <a:xfrm>
            <a:off x="762000" y="1524000"/>
            <a:ext cx="8077200" cy="5029200"/>
          </a:xfrm>
        </p:spPr>
        <p:txBody>
          <a:bodyPr>
            <a:noAutofit/>
          </a:bodyPr>
          <a:lstStyle/>
          <a:p>
            <a:pPr marL="0" lvl="0" indent="0" algn="ctr">
              <a:buNone/>
            </a:pPr>
            <a:r>
              <a:rPr lang="en-CA" sz="4000"/>
              <a:t>Summary</a:t>
            </a:r>
          </a:p>
          <a:p>
            <a:pPr lvl="0">
              <a:spcBef>
                <a:spcPts val="2400"/>
              </a:spcBef>
              <a:buClr>
                <a:srgbClr val="00B050"/>
              </a:buClr>
              <a:buFont typeface="Wingdings" panose="05000000000000000000" pitchFamily="2" charset="2"/>
              <a:buChar char="§"/>
            </a:pPr>
            <a:r>
              <a:rPr lang="en-CA" sz="2500"/>
              <a:t>Cap Volatility Surface Introduction</a:t>
            </a:r>
          </a:p>
          <a:p>
            <a:pPr lvl="0">
              <a:spcBef>
                <a:spcPts val="2400"/>
              </a:spcBef>
              <a:buClr>
                <a:srgbClr val="00B050"/>
              </a:buClr>
              <a:buFont typeface="Wingdings" panose="05000000000000000000" pitchFamily="2" charset="2"/>
              <a:buChar char="§"/>
            </a:pPr>
            <a:r>
              <a:rPr lang="en-CA" sz="2500"/>
              <a:t>The Summary of Volatility Surface Construction Approaches</a:t>
            </a:r>
          </a:p>
          <a:p>
            <a:pPr>
              <a:spcBef>
                <a:spcPts val="2400"/>
              </a:spcBef>
              <a:buClr>
                <a:srgbClr val="00B050"/>
              </a:buClr>
              <a:buFont typeface="Wingdings" panose="05000000000000000000" pitchFamily="2" charset="2"/>
              <a:buChar char="§"/>
            </a:pPr>
            <a:r>
              <a:rPr lang="en-CA" sz="2500"/>
              <a:t>Arbitrage Free Conditions</a:t>
            </a:r>
          </a:p>
          <a:p>
            <a:pPr>
              <a:spcBef>
                <a:spcPts val="2400"/>
              </a:spcBef>
              <a:buClr>
                <a:srgbClr val="00B050"/>
              </a:buClr>
              <a:buFont typeface="Wingdings" panose="05000000000000000000" pitchFamily="2" charset="2"/>
              <a:buChar char="§"/>
            </a:pPr>
            <a:r>
              <a:rPr lang="en-CA" sz="2500"/>
              <a:t>The SABR Model</a:t>
            </a:r>
          </a:p>
          <a:p>
            <a:pPr lvl="0">
              <a:spcBef>
                <a:spcPts val="2400"/>
              </a:spcBef>
              <a:buClr>
                <a:srgbClr val="00B050"/>
              </a:buClr>
              <a:buFont typeface="Wingdings" panose="05000000000000000000" pitchFamily="2" charset="2"/>
              <a:buChar char="§"/>
            </a:pPr>
            <a:r>
              <a:rPr lang="en-CA" sz="2500"/>
              <a:t>Cap Volatility Surface Construction via The SABR Model</a:t>
            </a:r>
          </a:p>
        </p:txBody>
      </p:sp>
    </p:spTree>
    <p:extLst>
      <p:ext uri="{BB962C8B-B14F-4D97-AF65-F5344CB8AC3E}">
        <p14:creationId xmlns:p14="http://schemas.microsoft.com/office/powerpoint/2010/main" val="210116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Cap Volatility</a:t>
            </a:r>
            <a:endParaRPr lang="en-PH" sz="2400" dirty="0"/>
          </a:p>
        </p:txBody>
      </p:sp>
      <p:sp>
        <p:nvSpPr>
          <p:cNvPr id="3" name="Content Placeholder 2"/>
          <p:cNvSpPr>
            <a:spLocks noGrp="1"/>
          </p:cNvSpPr>
          <p:nvPr>
            <p:ph idx="1"/>
          </p:nvPr>
        </p:nvSpPr>
        <p:spPr>
          <a:xfrm>
            <a:off x="685800" y="1524000"/>
            <a:ext cx="8077200" cy="5105400"/>
          </a:xfrm>
        </p:spPr>
        <p:txBody>
          <a:bodyPr>
            <a:noAutofit/>
          </a:bodyPr>
          <a:lstStyle/>
          <a:p>
            <a:pPr marL="0" lvl="0" indent="0" algn="ctr">
              <a:buNone/>
            </a:pPr>
            <a:r>
              <a:rPr lang="en-CA"/>
              <a:t>Cap Volatility Surface Introduction</a:t>
            </a:r>
          </a:p>
          <a:p>
            <a:pPr lvl="0">
              <a:buClr>
                <a:srgbClr val="00B050"/>
              </a:buClr>
              <a:buFont typeface="Wingdings" panose="05000000000000000000" pitchFamily="2" charset="2"/>
              <a:buChar char="§"/>
            </a:pPr>
            <a:r>
              <a:rPr lang="en-CA" sz="2000"/>
              <a:t>An implied volatility is the volatility implied by the market price of an option based on the Black-Scholes option pricing model. </a:t>
            </a:r>
          </a:p>
          <a:p>
            <a:pPr>
              <a:buClr>
                <a:srgbClr val="00B050"/>
              </a:buClr>
              <a:buFont typeface="Wingdings" panose="05000000000000000000" pitchFamily="2" charset="2"/>
              <a:buChar char="§"/>
            </a:pPr>
            <a:r>
              <a:rPr lang="en-CA" sz="2000"/>
              <a:t>In market, a cap/floor is quoted by implied volatilities rather than prices.</a:t>
            </a:r>
          </a:p>
          <a:p>
            <a:pPr>
              <a:buClr>
                <a:srgbClr val="00B050"/>
              </a:buClr>
              <a:buFont typeface="Wingdings" panose="05000000000000000000" pitchFamily="2" charset="2"/>
              <a:buChar char="§"/>
            </a:pPr>
            <a:r>
              <a:rPr lang="en-CA" sz="2000"/>
              <a:t>An interest rate cap volatility surface is a three-dimensional plot of the implied volatility of a cap as a function of strike and maturity. </a:t>
            </a:r>
          </a:p>
          <a:p>
            <a:pPr lvl="0">
              <a:buClr>
                <a:srgbClr val="00B050"/>
              </a:buClr>
              <a:buFont typeface="Wingdings" panose="05000000000000000000" pitchFamily="2" charset="2"/>
              <a:buChar char="§"/>
            </a:pPr>
            <a:r>
              <a:rPr lang="en-CA" sz="2000"/>
              <a:t>The term structures of implied volatilities provide indications of the market’s near- and long-term uncertainty about future short- and long-term forward rates.</a:t>
            </a:r>
          </a:p>
          <a:p>
            <a:pPr lvl="0">
              <a:buClr>
                <a:srgbClr val="00B050"/>
              </a:buClr>
              <a:buFont typeface="Wingdings" panose="05000000000000000000" pitchFamily="2" charset="2"/>
              <a:buChar char="§"/>
            </a:pPr>
            <a:r>
              <a:rPr lang="en-CA" sz="2000"/>
              <a:t>Vol skew or smile pattern is directly related to the conditional non-nomality of the underlying returns. In particular, a smile reflects fat tails in the return distribution whereas a skew indicates asymmetry.</a:t>
            </a:r>
          </a:p>
          <a:p>
            <a:pPr lvl="0">
              <a:buClr>
                <a:srgbClr val="00B050"/>
              </a:buClr>
              <a:buFont typeface="Wingdings" panose="05000000000000000000" pitchFamily="2" charset="2"/>
              <a:buChar char="§"/>
            </a:pPr>
            <a:r>
              <a:rPr lang="en-CA" sz="2000"/>
              <a:t>A crucial property of the implied volatility surface is the absence of arbitrage.</a:t>
            </a:r>
          </a:p>
        </p:txBody>
      </p:sp>
    </p:spTree>
    <p:extLst>
      <p:ext uri="{BB962C8B-B14F-4D97-AF65-F5344CB8AC3E}">
        <p14:creationId xmlns:p14="http://schemas.microsoft.com/office/powerpoint/2010/main" val="364509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Cap Volatility</a:t>
            </a:r>
            <a:endParaRPr lang="en-PH" sz="2400" dirty="0"/>
          </a:p>
        </p:txBody>
      </p:sp>
      <p:sp>
        <p:nvSpPr>
          <p:cNvPr id="3" name="Content Placeholder 2"/>
          <p:cNvSpPr>
            <a:spLocks noGrp="1"/>
          </p:cNvSpPr>
          <p:nvPr>
            <p:ph idx="1"/>
          </p:nvPr>
        </p:nvSpPr>
        <p:spPr>
          <a:xfrm>
            <a:off x="685800" y="1676400"/>
            <a:ext cx="8077200" cy="4876800"/>
          </a:xfrm>
        </p:spPr>
        <p:txBody>
          <a:bodyPr>
            <a:noAutofit/>
          </a:bodyPr>
          <a:lstStyle/>
          <a:p>
            <a:pPr marL="0" lvl="0" indent="0" algn="ctr">
              <a:buNone/>
            </a:pPr>
            <a:r>
              <a:rPr lang="en-CA"/>
              <a:t>The Summary of Volatility Surface </a:t>
            </a:r>
          </a:p>
          <a:p>
            <a:pPr marL="0" lvl="0" indent="0" algn="ctr">
              <a:buNone/>
            </a:pPr>
            <a:r>
              <a:rPr lang="en-CA"/>
              <a:t>Construction Approaches</a:t>
            </a:r>
          </a:p>
          <a:p>
            <a:pPr>
              <a:spcBef>
                <a:spcPts val="1000"/>
              </a:spcBef>
              <a:buClr>
                <a:srgbClr val="00B050"/>
              </a:buClr>
              <a:buFont typeface="Wingdings" panose="05000000000000000000" pitchFamily="2" charset="2"/>
              <a:buChar char="§"/>
            </a:pPr>
            <a:r>
              <a:rPr lang="en-CA" sz="2000"/>
              <a:t>To construct a reliable volatility surface, it is necessarily to apply robust interpolation methods to a set of discrete volatility data. Arbitrage free conditions may be implicitly or explicitly embedded in the procedure. Typical approaches are</a:t>
            </a:r>
          </a:p>
          <a:p>
            <a:pPr lvl="1">
              <a:spcBef>
                <a:spcPts val="1000"/>
              </a:spcBef>
              <a:buClr>
                <a:srgbClr val="00B050"/>
              </a:buClr>
              <a:buFont typeface="Wingdings" panose="05000000000000000000" pitchFamily="2" charset="2"/>
              <a:buChar char="§"/>
            </a:pPr>
            <a:r>
              <a:rPr lang="en-CA" sz="1800"/>
              <a:t>Local Volatility Model: a generalisation of the Blaack-Scholes model.</a:t>
            </a:r>
          </a:p>
          <a:p>
            <a:pPr lvl="1">
              <a:spcBef>
                <a:spcPts val="1000"/>
              </a:spcBef>
              <a:buClr>
                <a:srgbClr val="00B050"/>
              </a:buClr>
              <a:buFont typeface="Wingdings" panose="05000000000000000000" pitchFamily="2" charset="2"/>
              <a:buChar char="§"/>
            </a:pPr>
            <a:r>
              <a:rPr lang="en-CA" sz="1800"/>
              <a:t>Stochastic Volatility Models: such as SABR, Heston, Levy</a:t>
            </a:r>
          </a:p>
          <a:p>
            <a:pPr lvl="1">
              <a:spcBef>
                <a:spcPts val="1000"/>
              </a:spcBef>
              <a:buClr>
                <a:srgbClr val="00B050"/>
              </a:buClr>
              <a:buFont typeface="Wingdings" panose="05000000000000000000" pitchFamily="2" charset="2"/>
              <a:buChar char="§"/>
            </a:pPr>
            <a:r>
              <a:rPr lang="en-CA" sz="1800"/>
              <a:t>Parametric or Semi-Parametric Models: such as SVI, Omega</a:t>
            </a:r>
          </a:p>
          <a:p>
            <a:pPr lvl="1">
              <a:spcBef>
                <a:spcPts val="1000"/>
              </a:spcBef>
              <a:buClr>
                <a:srgbClr val="00B050"/>
              </a:buClr>
              <a:buFont typeface="Wingdings" panose="05000000000000000000" pitchFamily="2" charset="2"/>
              <a:buChar char="§"/>
            </a:pPr>
            <a:r>
              <a:rPr lang="en-CA" sz="1800"/>
              <a:t>Market Volatility Model: directly modeling the implied volatility dynamics</a:t>
            </a:r>
          </a:p>
          <a:p>
            <a:pPr lvl="1">
              <a:spcBef>
                <a:spcPts val="1000"/>
              </a:spcBef>
              <a:buClr>
                <a:srgbClr val="00B050"/>
              </a:buClr>
              <a:buFont typeface="Wingdings" panose="05000000000000000000" pitchFamily="2" charset="2"/>
              <a:buChar char="§"/>
            </a:pPr>
            <a:r>
              <a:rPr lang="en-CA" sz="1800"/>
              <a:t>Interpolation/Extrapolation Model: interpolating or extrapolating volatility data using specific function forms</a:t>
            </a:r>
          </a:p>
          <a:p>
            <a:pPr marL="0" indent="0">
              <a:buNone/>
            </a:pPr>
            <a:endParaRPr lang="en-PH" sz="2200"/>
          </a:p>
        </p:txBody>
      </p:sp>
    </p:spTree>
    <p:extLst>
      <p:ext uri="{BB962C8B-B14F-4D97-AF65-F5344CB8AC3E}">
        <p14:creationId xmlns:p14="http://schemas.microsoft.com/office/powerpoint/2010/main" val="213480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Cap Volatility</a:t>
            </a:r>
            <a:endParaRPr lang="en-PH" sz="2400" dirty="0"/>
          </a:p>
        </p:txBody>
      </p:sp>
      <p:sp>
        <p:nvSpPr>
          <p:cNvPr id="3" name="Content Placeholder 2"/>
          <p:cNvSpPr>
            <a:spLocks noGrp="1"/>
          </p:cNvSpPr>
          <p:nvPr>
            <p:ph idx="1"/>
          </p:nvPr>
        </p:nvSpPr>
        <p:spPr>
          <a:xfrm>
            <a:off x="685800" y="1676400"/>
            <a:ext cx="8077200" cy="4800600"/>
          </a:xfrm>
        </p:spPr>
        <p:txBody>
          <a:bodyPr>
            <a:noAutofit/>
          </a:bodyPr>
          <a:lstStyle/>
          <a:p>
            <a:pPr marL="0" lvl="0" indent="0" algn="ctr">
              <a:buNone/>
            </a:pPr>
            <a:r>
              <a:rPr lang="en-CA"/>
              <a:t>Arbitrage Free Conditions</a:t>
            </a:r>
          </a:p>
          <a:p>
            <a:pPr lvl="0">
              <a:spcBef>
                <a:spcPts val="1200"/>
              </a:spcBef>
              <a:buClr>
                <a:srgbClr val="00B050"/>
              </a:buClr>
              <a:buFont typeface="Wingdings" panose="05000000000000000000" pitchFamily="2" charset="2"/>
              <a:buChar char="§"/>
            </a:pPr>
            <a:r>
              <a:rPr lang="en-CA" sz="2200"/>
              <a:t>Any volatility models must meet arbitrage free conditions.</a:t>
            </a:r>
          </a:p>
          <a:p>
            <a:pPr lvl="0">
              <a:spcBef>
                <a:spcPts val="1200"/>
              </a:spcBef>
              <a:buClr>
                <a:srgbClr val="00B050"/>
              </a:buClr>
              <a:buFont typeface="Wingdings" panose="05000000000000000000" pitchFamily="2" charset="2"/>
              <a:buChar char="§"/>
            </a:pPr>
            <a:r>
              <a:rPr lang="en-CA" sz="2200"/>
              <a:t>Typical arbitrage free conditions</a:t>
            </a:r>
          </a:p>
          <a:p>
            <a:pPr lvl="1">
              <a:spcBef>
                <a:spcPts val="1200"/>
              </a:spcBef>
              <a:buClr>
                <a:srgbClr val="00B050"/>
              </a:buClr>
              <a:buFont typeface="Arial" panose="020B0604020202020204" pitchFamily="34" charset="0"/>
              <a:buChar char="•"/>
            </a:pPr>
            <a:r>
              <a:rPr lang="en-CA" sz="2000"/>
              <a:t>Static arbitrage free condition: Static arbitrage free condition makes it impossible to invest nothing today and receive positive return tomorrow. </a:t>
            </a:r>
          </a:p>
          <a:p>
            <a:pPr lvl="1">
              <a:spcBef>
                <a:spcPts val="1200"/>
              </a:spcBef>
              <a:buClr>
                <a:srgbClr val="00B050"/>
              </a:buClr>
              <a:buFont typeface="Arial" panose="020B0604020202020204" pitchFamily="34" charset="0"/>
              <a:buChar char="•"/>
            </a:pPr>
            <a:r>
              <a:rPr lang="en-CA" sz="2000"/>
              <a:t>Calendar arbitrage free condition: The cost of a calendar spread should be positive.</a:t>
            </a:r>
          </a:p>
          <a:p>
            <a:pPr lvl="1">
              <a:spcBef>
                <a:spcPts val="1200"/>
              </a:spcBef>
              <a:buClr>
                <a:srgbClr val="00B050"/>
              </a:buClr>
              <a:buFont typeface="Arial" panose="020B0604020202020204" pitchFamily="34" charset="0"/>
              <a:buChar char="•"/>
            </a:pPr>
            <a:r>
              <a:rPr lang="en-CA" sz="2000"/>
              <a:t>Vertical (spread) arbitrage free condition: The cost of a vertical spread should be positive.</a:t>
            </a:r>
          </a:p>
          <a:p>
            <a:pPr lvl="1">
              <a:spcBef>
                <a:spcPts val="1200"/>
              </a:spcBef>
              <a:buClr>
                <a:srgbClr val="00B050"/>
              </a:buClr>
              <a:buFont typeface="Arial" panose="020B0604020202020204" pitchFamily="34" charset="0"/>
              <a:buChar char="•"/>
            </a:pPr>
            <a:r>
              <a:rPr lang="en-CA" sz="2000"/>
              <a:t>Horizontal (butterfly) arbitrage free condition: The cost of a butterfly spread should be positive.</a:t>
            </a:r>
          </a:p>
        </p:txBody>
      </p:sp>
    </p:spTree>
    <p:extLst>
      <p:ext uri="{BB962C8B-B14F-4D97-AF65-F5344CB8AC3E}">
        <p14:creationId xmlns:p14="http://schemas.microsoft.com/office/powerpoint/2010/main" val="55040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Cap Volatility</a:t>
            </a:r>
            <a:endParaRPr lang="en-PH" sz="2400" dirty="0"/>
          </a:p>
        </p:txBody>
      </p:sp>
      <p:sp>
        <p:nvSpPr>
          <p:cNvPr id="3" name="Content Placeholder 2"/>
          <p:cNvSpPr>
            <a:spLocks noGrp="1"/>
          </p:cNvSpPr>
          <p:nvPr>
            <p:ph idx="1"/>
          </p:nvPr>
        </p:nvSpPr>
        <p:spPr>
          <a:xfrm>
            <a:off x="685800" y="1676400"/>
            <a:ext cx="8077200" cy="4800600"/>
          </a:xfrm>
        </p:spPr>
        <p:txBody>
          <a:bodyPr>
            <a:noAutofit/>
          </a:bodyPr>
          <a:lstStyle/>
          <a:p>
            <a:pPr marL="0" lvl="0" indent="0" algn="ctr">
              <a:buNone/>
            </a:pPr>
            <a:r>
              <a:rPr lang="en-CA"/>
              <a:t>Arbitrage Free Conditions (Cont)</a:t>
            </a:r>
          </a:p>
          <a:p>
            <a:pPr lvl="0">
              <a:spcBef>
                <a:spcPts val="1800"/>
              </a:spcBef>
              <a:buClr>
                <a:srgbClr val="00B050"/>
              </a:buClr>
              <a:buFont typeface="Wingdings" panose="05000000000000000000" pitchFamily="2" charset="2"/>
              <a:buChar char="§"/>
            </a:pPr>
            <a:r>
              <a:rPr lang="en-CA" sz="2400"/>
              <a:t>Vertical arbitrage free and horizontal arbitrage free conditions for cap volatility surfaces are based on different strikes</a:t>
            </a:r>
          </a:p>
          <a:p>
            <a:pPr lvl="0"/>
            <a:r>
              <a:rPr lang="en-CA" sz="2400"/>
              <a:t>There is no calendar arbitrage in cap volatility surfaces as caps with different maturities have different cash flows and are associated with different indices. In other words, they can be treated independently.</a:t>
            </a:r>
          </a:p>
          <a:p>
            <a:pPr>
              <a:spcBef>
                <a:spcPts val="1800"/>
              </a:spcBef>
              <a:buClr>
                <a:srgbClr val="00B050"/>
              </a:buClr>
              <a:buFont typeface="Wingdings" panose="05000000000000000000" pitchFamily="2" charset="2"/>
              <a:buChar char="§"/>
            </a:pPr>
            <a:r>
              <a:rPr lang="en-CA" sz="2400"/>
              <a:t>At FinPricing, we use the SABR model to construct cap volatility surfaces following the best market practice.</a:t>
            </a:r>
          </a:p>
        </p:txBody>
      </p:sp>
    </p:spTree>
    <p:extLst>
      <p:ext uri="{BB962C8B-B14F-4D97-AF65-F5344CB8AC3E}">
        <p14:creationId xmlns:p14="http://schemas.microsoft.com/office/powerpoint/2010/main" val="84313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Cap Volatility</a:t>
            </a:r>
            <a:endParaRPr lang="en-PH" sz="2400" dirty="0"/>
          </a:p>
        </p:txBody>
      </p:sp>
      <p:sp>
        <p:nvSpPr>
          <p:cNvPr id="3" name="Content Placeholder 2"/>
          <p:cNvSpPr>
            <a:spLocks noGrp="1"/>
          </p:cNvSpPr>
          <p:nvPr>
            <p:ph idx="1"/>
          </p:nvPr>
        </p:nvSpPr>
        <p:spPr>
          <a:xfrm>
            <a:off x="685800" y="1676400"/>
            <a:ext cx="8077200" cy="4800600"/>
          </a:xfrm>
        </p:spPr>
        <p:txBody>
          <a:bodyPr>
            <a:noAutofit/>
          </a:bodyPr>
          <a:lstStyle/>
          <a:p>
            <a:pPr marL="0" lvl="0" indent="0" algn="ctr">
              <a:buNone/>
            </a:pPr>
            <a:r>
              <a:rPr lang="en-CA"/>
              <a:t>The SABR Model</a:t>
            </a:r>
          </a:p>
          <a:p>
            <a:pPr lvl="0">
              <a:spcBef>
                <a:spcPts val="1200"/>
              </a:spcBef>
              <a:buClr>
                <a:srgbClr val="00B050"/>
              </a:buClr>
              <a:buFont typeface="Wingdings" panose="05000000000000000000" pitchFamily="2" charset="2"/>
              <a:buChar char="§"/>
            </a:pPr>
            <a:r>
              <a:rPr lang="en-CA" sz="2200"/>
              <a:t>SABR stands for “stochastic alpha, beta, rho” referring to the parameters of the model.</a:t>
            </a:r>
          </a:p>
          <a:p>
            <a:pPr lvl="0">
              <a:spcBef>
                <a:spcPts val="1200"/>
              </a:spcBef>
              <a:buClr>
                <a:srgbClr val="00B050"/>
              </a:buClr>
              <a:buFont typeface="Wingdings" panose="05000000000000000000" pitchFamily="2" charset="2"/>
              <a:buChar char="§"/>
            </a:pPr>
            <a:r>
              <a:rPr lang="en-CA" sz="2200"/>
              <a:t>The SABR model is a stochastic volatility model for the evolution of the forward price of an asset, which attempts to capture the volatility smile/skew in derivative markets.</a:t>
            </a:r>
          </a:p>
          <a:p>
            <a:pPr lvl="0">
              <a:spcBef>
                <a:spcPts val="1200"/>
              </a:spcBef>
              <a:buClr>
                <a:srgbClr val="00B050"/>
              </a:buClr>
              <a:buFont typeface="Wingdings" panose="05000000000000000000" pitchFamily="2" charset="2"/>
              <a:buChar char="§"/>
            </a:pPr>
            <a:r>
              <a:rPr lang="en-CA" sz="2200"/>
              <a:t>There is a closed-form approximation of the implied volatility of the SABR model.</a:t>
            </a:r>
          </a:p>
          <a:p>
            <a:pPr lvl="0">
              <a:spcBef>
                <a:spcPts val="1200"/>
              </a:spcBef>
              <a:buClr>
                <a:srgbClr val="00B050"/>
              </a:buClr>
              <a:buFont typeface="Wingdings" panose="05000000000000000000" pitchFamily="2" charset="2"/>
              <a:buChar char="§"/>
            </a:pPr>
            <a:r>
              <a:rPr lang="en-US" sz="2200"/>
              <a:t>In the cap volatility case, the underlying asset is the forward interest  rate.</a:t>
            </a:r>
            <a:endParaRPr lang="en-CA" sz="2200"/>
          </a:p>
        </p:txBody>
      </p:sp>
    </p:spTree>
    <p:extLst>
      <p:ext uri="{BB962C8B-B14F-4D97-AF65-F5344CB8AC3E}">
        <p14:creationId xmlns:p14="http://schemas.microsoft.com/office/powerpoint/2010/main" val="1359267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Cap Volatility</a:t>
            </a:r>
            <a:endParaRPr lang="en-PH"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676400"/>
                <a:ext cx="8077200" cy="4800600"/>
              </a:xfrm>
            </p:spPr>
            <p:txBody>
              <a:bodyPr>
                <a:noAutofit/>
              </a:bodyPr>
              <a:lstStyle/>
              <a:p>
                <a:pPr marL="0" lvl="0" indent="0" algn="ctr">
                  <a:buNone/>
                </a:pPr>
                <a:r>
                  <a:rPr lang="en-CA"/>
                  <a:t>The SABR Model (Cont)</a:t>
                </a:r>
              </a:p>
              <a:p>
                <a:pPr lvl="0">
                  <a:spcBef>
                    <a:spcPts val="1200"/>
                  </a:spcBef>
                  <a:buClr>
                    <a:srgbClr val="00B050"/>
                  </a:buClr>
                  <a:buFont typeface="Wingdings" panose="05000000000000000000" pitchFamily="2" charset="2"/>
                  <a:buChar char="§"/>
                </a:pPr>
                <a:r>
                  <a:rPr lang="en-US" sz="2200"/>
                  <a:t>The dynamics of the SABR model</a:t>
                </a:r>
                <a:endParaRPr lang="en-CA" sz="2200"/>
              </a:p>
              <a:p>
                <a:pPr marL="0" indent="0">
                  <a:spcBef>
                    <a:spcPts val="600"/>
                  </a:spcBef>
                  <a:buNone/>
                </a:pPr>
                <a14:m>
                  <m:oMathPara xmlns:m="http://schemas.openxmlformats.org/officeDocument/2006/math">
                    <m:oMathParaPr>
                      <m:jc m:val="centerGroup"/>
                    </m:oMathParaPr>
                    <m:oMath xmlns:m="http://schemas.openxmlformats.org/officeDocument/2006/math">
                      <m:r>
                        <a:rPr lang="en-CA" sz="2000" i="1">
                          <a:latin typeface="Cambria Math"/>
                        </a:rPr>
                        <m:t>𝑑</m:t>
                      </m:r>
                      <m:acc>
                        <m:accPr>
                          <m:chr m:val="̂"/>
                          <m:ctrlPr>
                            <a:rPr lang="en-CA" sz="2000" i="1">
                              <a:latin typeface="Cambria Math" panose="02040503050406030204" pitchFamily="18" charset="0"/>
                            </a:rPr>
                          </m:ctrlPr>
                        </m:accPr>
                        <m:e>
                          <m:r>
                            <a:rPr lang="en-CA" sz="2000" i="1">
                              <a:latin typeface="Cambria Math"/>
                            </a:rPr>
                            <m:t>𝐹</m:t>
                          </m:r>
                        </m:e>
                      </m:acc>
                      <m:r>
                        <a:rPr lang="en-CA" sz="2000" i="1">
                          <a:latin typeface="Cambria Math"/>
                        </a:rPr>
                        <m:t>=</m:t>
                      </m:r>
                      <m:acc>
                        <m:accPr>
                          <m:chr m:val="̂"/>
                          <m:ctrlPr>
                            <a:rPr lang="en-CA" sz="2000" i="1">
                              <a:latin typeface="Cambria Math" panose="02040503050406030204" pitchFamily="18" charset="0"/>
                            </a:rPr>
                          </m:ctrlPr>
                        </m:accPr>
                        <m:e>
                          <m:r>
                            <a:rPr lang="en-CA" sz="2000" i="1">
                              <a:latin typeface="Cambria Math"/>
                            </a:rPr>
                            <m:t>𝛼</m:t>
                          </m:r>
                        </m:e>
                      </m:acc>
                      <m:sSup>
                        <m:sSupPr>
                          <m:ctrlPr>
                            <a:rPr lang="en-CA" sz="2000" i="1">
                              <a:latin typeface="Cambria Math" panose="02040503050406030204" pitchFamily="18" charset="0"/>
                            </a:rPr>
                          </m:ctrlPr>
                        </m:sSupPr>
                        <m:e>
                          <m:acc>
                            <m:accPr>
                              <m:chr m:val="̂"/>
                              <m:ctrlPr>
                                <a:rPr lang="en-CA" sz="2000" i="1">
                                  <a:latin typeface="Cambria Math" panose="02040503050406030204" pitchFamily="18" charset="0"/>
                                </a:rPr>
                              </m:ctrlPr>
                            </m:accPr>
                            <m:e>
                              <m:r>
                                <a:rPr lang="en-CA" sz="2000" i="1">
                                  <a:latin typeface="Cambria Math"/>
                                </a:rPr>
                                <m:t>𝐹</m:t>
                              </m:r>
                            </m:e>
                          </m:acc>
                        </m:e>
                        <m:sup>
                          <m:r>
                            <a:rPr lang="en-CA" sz="2000" i="1">
                              <a:latin typeface="Cambria Math"/>
                            </a:rPr>
                            <m:t>𝛽</m:t>
                          </m:r>
                        </m:sup>
                      </m:sSup>
                      <m:r>
                        <a:rPr lang="en-CA" sz="2000" i="1">
                          <a:latin typeface="Cambria Math"/>
                        </a:rPr>
                        <m:t>𝑑</m:t>
                      </m:r>
                      <m:sSub>
                        <m:sSubPr>
                          <m:ctrlPr>
                            <a:rPr lang="en-CA" sz="2000" i="1">
                              <a:latin typeface="Cambria Math" panose="02040503050406030204" pitchFamily="18" charset="0"/>
                            </a:rPr>
                          </m:ctrlPr>
                        </m:sSubPr>
                        <m:e>
                          <m:r>
                            <a:rPr lang="en-CA" sz="2000" i="1">
                              <a:latin typeface="Cambria Math"/>
                            </a:rPr>
                            <m:t>𝑊</m:t>
                          </m:r>
                        </m:e>
                        <m:sub>
                          <m:r>
                            <a:rPr lang="en-CA" sz="2000" i="1">
                              <a:latin typeface="Cambria Math"/>
                            </a:rPr>
                            <m:t>1</m:t>
                          </m:r>
                        </m:sub>
                      </m:sSub>
                    </m:oMath>
                  </m:oMathPara>
                </a14:m>
                <a:endParaRPr lang="en-CA" sz="2000"/>
              </a:p>
              <a:p>
                <a:pPr marL="0" indent="0">
                  <a:spcBef>
                    <a:spcPts val="600"/>
                  </a:spcBef>
                  <a:buNone/>
                </a:pPr>
                <a:endParaRPr lang="en-CA" sz="300"/>
              </a:p>
              <a:p>
                <a:pPr marL="0" indent="0">
                  <a:spcBef>
                    <a:spcPts val="600"/>
                  </a:spcBef>
                  <a:buNone/>
                </a:pPr>
                <a14:m>
                  <m:oMathPara xmlns:m="http://schemas.openxmlformats.org/officeDocument/2006/math">
                    <m:oMathParaPr>
                      <m:jc m:val="centerGroup"/>
                    </m:oMathParaPr>
                    <m:oMath xmlns:m="http://schemas.openxmlformats.org/officeDocument/2006/math">
                      <m:r>
                        <a:rPr lang="en-CA" sz="2000" i="1">
                          <a:latin typeface="Cambria Math"/>
                        </a:rPr>
                        <m:t>𝑑</m:t>
                      </m:r>
                      <m:acc>
                        <m:accPr>
                          <m:chr m:val="̂"/>
                          <m:ctrlPr>
                            <a:rPr lang="en-CA" sz="2000" i="1">
                              <a:latin typeface="Cambria Math" panose="02040503050406030204" pitchFamily="18" charset="0"/>
                            </a:rPr>
                          </m:ctrlPr>
                        </m:accPr>
                        <m:e>
                          <m:r>
                            <a:rPr lang="en-CA" sz="2000" i="1">
                              <a:latin typeface="Cambria Math"/>
                            </a:rPr>
                            <m:t>𝛼</m:t>
                          </m:r>
                        </m:e>
                      </m:acc>
                      <m:r>
                        <a:rPr lang="en-CA" sz="2000" i="1">
                          <a:latin typeface="Cambria Math"/>
                        </a:rPr>
                        <m:t>=</m:t>
                      </m:r>
                      <m:r>
                        <a:rPr lang="en-CA" sz="2000" i="1">
                          <a:latin typeface="Cambria Math"/>
                        </a:rPr>
                        <m:t>𝑣</m:t>
                      </m:r>
                      <m:acc>
                        <m:accPr>
                          <m:chr m:val="̂"/>
                          <m:ctrlPr>
                            <a:rPr lang="en-CA" sz="2000" i="1">
                              <a:latin typeface="Cambria Math" panose="02040503050406030204" pitchFamily="18" charset="0"/>
                            </a:rPr>
                          </m:ctrlPr>
                        </m:accPr>
                        <m:e>
                          <m:r>
                            <a:rPr lang="en-CA" sz="2000" i="1">
                              <a:latin typeface="Cambria Math"/>
                            </a:rPr>
                            <m:t>𝛼</m:t>
                          </m:r>
                        </m:e>
                      </m:acc>
                      <m:r>
                        <a:rPr lang="en-CA" sz="2000" i="1">
                          <a:latin typeface="Cambria Math"/>
                        </a:rPr>
                        <m:t>𝑑</m:t>
                      </m:r>
                      <m:sSub>
                        <m:sSubPr>
                          <m:ctrlPr>
                            <a:rPr lang="en-CA" sz="2000" i="1">
                              <a:latin typeface="Cambria Math" panose="02040503050406030204" pitchFamily="18" charset="0"/>
                            </a:rPr>
                          </m:ctrlPr>
                        </m:sSubPr>
                        <m:e>
                          <m:r>
                            <a:rPr lang="en-CA" sz="2000" i="1">
                              <a:latin typeface="Cambria Math"/>
                            </a:rPr>
                            <m:t>𝑊</m:t>
                          </m:r>
                        </m:e>
                        <m:sub>
                          <m:r>
                            <a:rPr lang="en-CA" sz="2000" i="1">
                              <a:latin typeface="Cambria Math"/>
                            </a:rPr>
                            <m:t>2</m:t>
                          </m:r>
                        </m:sub>
                      </m:sSub>
                    </m:oMath>
                  </m:oMathPara>
                </a14:m>
                <a:endParaRPr lang="en-CA" sz="2000"/>
              </a:p>
              <a:p>
                <a:pPr marL="0" indent="0">
                  <a:spcBef>
                    <a:spcPts val="600"/>
                  </a:spcBef>
                  <a:buNone/>
                </a:pPr>
                <a:endParaRPr lang="en-CA" sz="300"/>
              </a:p>
              <a:p>
                <a:pPr marL="0" indent="0">
                  <a:spcBef>
                    <a:spcPts val="600"/>
                  </a:spcBef>
                  <a:buNone/>
                </a:pPr>
                <a14:m>
                  <m:oMathPara xmlns:m="http://schemas.openxmlformats.org/officeDocument/2006/math">
                    <m:oMathParaPr>
                      <m:jc m:val="centerGroup"/>
                    </m:oMathParaPr>
                    <m:oMath xmlns:m="http://schemas.openxmlformats.org/officeDocument/2006/math">
                      <m:r>
                        <a:rPr lang="en-CA" sz="2000" i="1">
                          <a:latin typeface="Cambria Math"/>
                        </a:rPr>
                        <m:t>𝑑</m:t>
                      </m:r>
                      <m:sSub>
                        <m:sSubPr>
                          <m:ctrlPr>
                            <a:rPr lang="en-CA" sz="2000" i="1">
                              <a:latin typeface="Cambria Math" panose="02040503050406030204" pitchFamily="18" charset="0"/>
                            </a:rPr>
                          </m:ctrlPr>
                        </m:sSubPr>
                        <m:e>
                          <m:r>
                            <a:rPr lang="en-CA" sz="2000" i="1">
                              <a:latin typeface="Cambria Math"/>
                            </a:rPr>
                            <m:t>𝑊</m:t>
                          </m:r>
                        </m:e>
                        <m:sub>
                          <m:r>
                            <a:rPr lang="en-CA" sz="2000" i="1">
                              <a:latin typeface="Cambria Math"/>
                            </a:rPr>
                            <m:t>1</m:t>
                          </m:r>
                        </m:sub>
                      </m:sSub>
                      <m:r>
                        <a:rPr lang="en-CA" sz="2000" i="1">
                          <a:latin typeface="Cambria Math"/>
                        </a:rPr>
                        <m:t>𝑑</m:t>
                      </m:r>
                      <m:sSub>
                        <m:sSubPr>
                          <m:ctrlPr>
                            <a:rPr lang="en-CA" sz="2000" i="1">
                              <a:latin typeface="Cambria Math" panose="02040503050406030204" pitchFamily="18" charset="0"/>
                            </a:rPr>
                          </m:ctrlPr>
                        </m:sSubPr>
                        <m:e>
                          <m:r>
                            <a:rPr lang="en-CA" sz="2000" i="1">
                              <a:latin typeface="Cambria Math"/>
                            </a:rPr>
                            <m:t>𝑊</m:t>
                          </m:r>
                        </m:e>
                        <m:sub>
                          <m:r>
                            <a:rPr lang="en-CA" sz="2000" i="1">
                              <a:latin typeface="Cambria Math"/>
                            </a:rPr>
                            <m:t>2</m:t>
                          </m:r>
                        </m:sub>
                      </m:sSub>
                      <m:r>
                        <a:rPr lang="en-CA" sz="2000" i="1">
                          <a:latin typeface="Cambria Math"/>
                        </a:rPr>
                        <m:t>=</m:t>
                      </m:r>
                      <m:r>
                        <a:rPr lang="en-CA" sz="2000" i="1">
                          <a:latin typeface="Cambria Math"/>
                        </a:rPr>
                        <m:t>𝜌</m:t>
                      </m:r>
                      <m:r>
                        <a:rPr lang="en-CA" sz="2000" i="1">
                          <a:latin typeface="Cambria Math"/>
                        </a:rPr>
                        <m:t>𝑑𝑡</m:t>
                      </m:r>
                    </m:oMath>
                  </m:oMathPara>
                </a14:m>
                <a:endParaRPr lang="en-CA" sz="2000"/>
              </a:p>
              <a:p>
                <a:pPr marL="0" indent="0">
                  <a:spcBef>
                    <a:spcPts val="600"/>
                  </a:spcBef>
                  <a:buNone/>
                </a:pPr>
                <a:endParaRPr lang="en-CA" sz="300"/>
              </a:p>
              <a:p>
                <a:pPr marL="0" indent="0">
                  <a:spcBef>
                    <a:spcPts val="600"/>
                  </a:spcBef>
                  <a:buNone/>
                </a:pPr>
                <a14:m>
                  <m:oMathPara xmlns:m="http://schemas.openxmlformats.org/officeDocument/2006/math">
                    <m:oMathParaPr>
                      <m:jc m:val="centerGroup"/>
                    </m:oMathParaPr>
                    <m:oMath xmlns:m="http://schemas.openxmlformats.org/officeDocument/2006/math">
                      <m:acc>
                        <m:accPr>
                          <m:chr m:val="̂"/>
                          <m:ctrlPr>
                            <a:rPr lang="en-CA" sz="2000" i="1">
                              <a:latin typeface="Cambria Math" panose="02040503050406030204" pitchFamily="18" charset="0"/>
                            </a:rPr>
                          </m:ctrlPr>
                        </m:accPr>
                        <m:e>
                          <m:r>
                            <a:rPr lang="en-CA" sz="2000" i="1">
                              <a:latin typeface="Cambria Math"/>
                            </a:rPr>
                            <m:t>𝛼</m:t>
                          </m:r>
                        </m:e>
                      </m:acc>
                      <m:d>
                        <m:dPr>
                          <m:ctrlPr>
                            <a:rPr lang="en-CA" sz="2000" i="1">
                              <a:latin typeface="Cambria Math" panose="02040503050406030204" pitchFamily="18" charset="0"/>
                            </a:rPr>
                          </m:ctrlPr>
                        </m:dPr>
                        <m:e>
                          <m:r>
                            <a:rPr lang="en-CA" sz="2000" i="1">
                              <a:latin typeface="Cambria Math"/>
                            </a:rPr>
                            <m:t>0</m:t>
                          </m:r>
                        </m:e>
                      </m:d>
                      <m:r>
                        <a:rPr lang="en-CA" sz="2000" i="1">
                          <a:latin typeface="Cambria Math"/>
                        </a:rPr>
                        <m:t>=</m:t>
                      </m:r>
                      <m:r>
                        <a:rPr lang="en-CA" sz="2000" i="1">
                          <a:latin typeface="Cambria Math"/>
                        </a:rPr>
                        <m:t>𝛼</m:t>
                      </m:r>
                    </m:oMath>
                  </m:oMathPara>
                </a14:m>
                <a:endParaRPr lang="en-CA" sz="2000"/>
              </a:p>
              <a:p>
                <a:pPr marL="400050" lvl="1" indent="0">
                  <a:spcBef>
                    <a:spcPts val="600"/>
                  </a:spcBef>
                  <a:buNone/>
                </a:pPr>
                <a:r>
                  <a:rPr lang="en-CA" sz="2000"/>
                  <a:t>where</a:t>
                </a:r>
              </a:p>
              <a:p>
                <a:pPr marL="0" indent="0">
                  <a:spcBef>
                    <a:spcPts val="600"/>
                  </a:spcBef>
                  <a:buNone/>
                </a:pPr>
                <a:r>
                  <a:rPr lang="en-CA" sz="2000"/>
                  <a:t>	</a:t>
                </a:r>
                <a14:m>
                  <m:oMath xmlns:m="http://schemas.openxmlformats.org/officeDocument/2006/math">
                    <m:acc>
                      <m:accPr>
                        <m:chr m:val="̂"/>
                        <m:ctrlPr>
                          <a:rPr lang="en-CA" sz="2000" i="1">
                            <a:latin typeface="Cambria Math" panose="02040503050406030204" pitchFamily="18" charset="0"/>
                          </a:rPr>
                        </m:ctrlPr>
                      </m:accPr>
                      <m:e>
                        <m:r>
                          <a:rPr lang="en-CA" sz="2000" i="1">
                            <a:latin typeface="Cambria Math"/>
                          </a:rPr>
                          <m:t>𝐹</m:t>
                        </m:r>
                      </m:e>
                    </m:acc>
                  </m:oMath>
                </a14:m>
                <a:r>
                  <a:rPr lang="en-CA" sz="2000"/>
                  <a:t>	the forward rate</a:t>
                </a:r>
              </a:p>
              <a:p>
                <a:pPr marL="0" indent="0">
                  <a:spcBef>
                    <a:spcPts val="600"/>
                  </a:spcBef>
                  <a:buNone/>
                </a:pPr>
                <a:r>
                  <a:rPr lang="en-CA" sz="2000"/>
                  <a:t>	</a:t>
                </a:r>
                <a14:m>
                  <m:oMath xmlns:m="http://schemas.openxmlformats.org/officeDocument/2006/math">
                    <m:acc>
                      <m:accPr>
                        <m:chr m:val="̂"/>
                        <m:ctrlPr>
                          <a:rPr lang="en-CA" sz="2000" i="1">
                            <a:latin typeface="Cambria Math" panose="02040503050406030204" pitchFamily="18" charset="0"/>
                          </a:rPr>
                        </m:ctrlPr>
                      </m:accPr>
                      <m:e>
                        <m:r>
                          <a:rPr lang="en-CA" sz="2000" i="1">
                            <a:latin typeface="Cambria Math"/>
                          </a:rPr>
                          <m:t>𝛼</m:t>
                        </m:r>
                      </m:e>
                    </m:acc>
                  </m:oMath>
                </a14:m>
                <a:r>
                  <a:rPr lang="en-CA" sz="2000"/>
                  <a:t>	the forward volatility</a:t>
                </a:r>
              </a:p>
              <a:p>
                <a:pPr marL="0" indent="0" eaLnBrk="0" hangingPunct="0">
                  <a:spcBef>
                    <a:spcPts val="600"/>
                  </a:spcBef>
                  <a:buNone/>
                </a:pPr>
                <a:r>
                  <a:rPr lang="en-US" sz="2000"/>
                  <a:t>	W</a:t>
                </a:r>
                <a:r>
                  <a:rPr lang="en-US" sz="2000" baseline="-25000"/>
                  <a:t>1</a:t>
                </a:r>
                <a:r>
                  <a:rPr lang="en-US" sz="2000"/>
                  <a:t>, W</a:t>
                </a:r>
                <a:r>
                  <a:rPr lang="en-US" sz="2000" baseline="-25000"/>
                  <a:t>2</a:t>
                </a:r>
                <a:r>
                  <a:rPr lang="en-US" sz="2000"/>
                  <a:t>		the standard Brownian motions</a:t>
                </a:r>
                <a:endParaRPr lang="en-CA" sz="2000"/>
              </a:p>
              <a:p>
                <a:pPr marL="0" indent="0" eaLnBrk="0" hangingPunct="0">
                  <a:spcBef>
                    <a:spcPts val="600"/>
                  </a:spcBef>
                  <a:buNone/>
                </a:pPr>
                <a:r>
                  <a:rPr lang="en-US" sz="2000"/>
                  <a:t>	</a:t>
                </a:r>
                <a14:m>
                  <m:oMath xmlns:m="http://schemas.openxmlformats.org/officeDocument/2006/math">
                    <m:r>
                      <a:rPr lang="en-US" sz="2000" i="1">
                        <a:latin typeface="Cambria Math"/>
                      </a:rPr>
                      <m:t>𝜌</m:t>
                    </m:r>
                  </m:oMath>
                </a14:m>
                <a:r>
                  <a:rPr lang="en-US" sz="2000"/>
                  <a:t>	the instantaneous correlation between W</a:t>
                </a:r>
                <a:r>
                  <a:rPr lang="en-US" sz="2000" baseline="-25000"/>
                  <a:t>1</a:t>
                </a:r>
                <a:r>
                  <a:rPr lang="en-US" sz="2000"/>
                  <a:t> and W</a:t>
                </a:r>
                <a:r>
                  <a:rPr lang="en-US" sz="2000" baseline="-25000"/>
                  <a:t>2 </a:t>
                </a:r>
                <a:endParaRPr lang="en-CA" sz="20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676400"/>
                <a:ext cx="8077200" cy="4800600"/>
              </a:xfrm>
              <a:blipFill rotWithShape="1">
                <a:blip r:embed="rId2"/>
                <a:stretch>
                  <a:fillRect l="-830" t="-1650"/>
                </a:stretch>
              </a:blipFill>
            </p:spPr>
            <p:txBody>
              <a:bodyPr/>
              <a:lstStyle/>
              <a:p>
                <a:r>
                  <a:rPr lang="en-CA">
                    <a:noFill/>
                  </a:rPr>
                  <a:t> </a:t>
                </a:r>
              </a:p>
            </p:txBody>
          </p:sp>
        </mc:Fallback>
      </mc:AlternateContent>
    </p:spTree>
    <p:extLst>
      <p:ext uri="{BB962C8B-B14F-4D97-AF65-F5344CB8AC3E}">
        <p14:creationId xmlns:p14="http://schemas.microsoft.com/office/powerpoint/2010/main" val="4147849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1055</Words>
  <Application>Microsoft Office PowerPoint</Application>
  <PresentationFormat>On-screen Show (4:3)</PresentationFormat>
  <Paragraphs>97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 Math</vt:lpstr>
      <vt:lpstr>Wingdings</vt:lpstr>
      <vt:lpstr>Office Theme</vt:lpstr>
      <vt:lpstr>How to Construct Cap Volatility Surfaces</vt:lpstr>
      <vt:lpstr>Cap Volatility</vt:lpstr>
      <vt:lpstr>Cap Volatility</vt:lpstr>
      <vt:lpstr>Cap Volatility</vt:lpstr>
      <vt:lpstr>Cap Volatility</vt:lpstr>
      <vt:lpstr>Cap Volatility</vt:lpstr>
      <vt:lpstr>Cap Volatility</vt:lpstr>
      <vt:lpstr>Cap Volatility</vt:lpstr>
      <vt:lpstr>Cap Volatility</vt:lpstr>
      <vt:lpstr>Cap Volatility</vt:lpstr>
      <vt:lpstr>Cap Volatility</vt:lpstr>
      <vt:lpstr>Cap Volatility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 volatility surface build tutorial | FinPricing</dc:title>
  <dc:creator>tim</dc:creator>
  <cp:lastModifiedBy>Tim Xiao</cp:lastModifiedBy>
  <cp:revision>264</cp:revision>
  <dcterms:created xsi:type="dcterms:W3CDTF">2006-08-16T00:00:00Z</dcterms:created>
  <dcterms:modified xsi:type="dcterms:W3CDTF">2020-05-20T21:56:26Z</dcterms:modified>
</cp:coreProperties>
</file>