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7" r:id="rId4"/>
    <p:sldId id="268" r:id="rId5"/>
    <p:sldId id="270" r:id="rId6"/>
    <p:sldId id="272" r:id="rId7"/>
    <p:sldId id="273" r:id="rId8"/>
    <p:sldId id="266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08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080494-859A-4581-8E99-5530062B724B}" type="datetimeFigureOut">
              <a:rPr lang="en-PH" smtClean="0"/>
              <a:t>07/06/2020</a:t>
            </a:fld>
            <a:endParaRPr lang="en-P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P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B88048-F625-4CD4-A837-B4EBA9EEF480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574414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38600" y="1066800"/>
            <a:ext cx="4648200" cy="1470025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dirty="0"/>
              <a:t>Title 01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5029200"/>
            <a:ext cx="4724400" cy="1143000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52600" y="35859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finpricing.com/lib/FiInflationBond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19400" y="1676400"/>
            <a:ext cx="6019800" cy="1470025"/>
          </a:xfrm>
        </p:spPr>
        <p:txBody>
          <a:bodyPr/>
          <a:lstStyle/>
          <a:p>
            <a:r>
              <a:rPr lang="en-CA" sz="4800">
                <a:effectLst/>
              </a:rPr>
              <a:t>Inflation Indexed Bond Valuation Introduction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800600"/>
            <a:ext cx="4724400" cy="1371600"/>
          </a:xfrm>
        </p:spPr>
        <p:txBody>
          <a:bodyPr>
            <a:normAutofit/>
          </a:bodyPr>
          <a:lstStyle/>
          <a:p>
            <a:r>
              <a:rPr lang="en-PH" b="1" dirty="0">
                <a:solidFill>
                  <a:schemeClr val="tx1"/>
                </a:solidFill>
              </a:rPr>
              <a:t>David Lee</a:t>
            </a:r>
          </a:p>
          <a:p>
            <a:r>
              <a:rPr lang="en-PH" sz="2400" b="1" dirty="0" err="1">
                <a:solidFill>
                  <a:schemeClr val="tx1"/>
                </a:solidFill>
              </a:rPr>
              <a:t>FinPricing</a:t>
            </a:r>
            <a:endParaRPr lang="en-PH" sz="2400" b="1" dirty="0">
              <a:solidFill>
                <a:schemeClr val="tx1"/>
              </a:solidFill>
            </a:endParaRPr>
          </a:p>
          <a:p>
            <a:r>
              <a:rPr lang="en-CA" sz="2000" dirty="0"/>
              <a:t>https://finpricing.</a:t>
            </a:r>
            <a:r>
              <a:rPr lang="en-CA" sz="2000"/>
              <a:t>com/lib/IrOIS.html</a:t>
            </a:r>
            <a:endParaRPr lang="en-PH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411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PH" sz="2400"/>
              <a:t>Inflation Bond</a:t>
            </a:r>
            <a:endParaRPr lang="en-PH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81200"/>
            <a:ext cx="8229600" cy="4114800"/>
          </a:xfrm>
        </p:spPr>
        <p:txBody>
          <a:bodyPr/>
          <a:lstStyle/>
          <a:p>
            <a:pPr marL="0" indent="0" algn="ctr">
              <a:buNone/>
            </a:pPr>
            <a:r>
              <a:rPr lang="en-PH" sz="4000"/>
              <a:t>Summary</a:t>
            </a:r>
          </a:p>
          <a:p>
            <a:pPr lvl="0">
              <a:spcBef>
                <a:spcPts val="1800"/>
              </a:spcBef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en-CA"/>
              <a:t>Inflation Indexed Bond Introduction</a:t>
            </a:r>
          </a:p>
          <a:p>
            <a:pPr lvl="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en-CA"/>
              <a:t>The use of Inflation Indexed Bonds</a:t>
            </a:r>
          </a:p>
          <a:p>
            <a:pPr lvl="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en-CA"/>
              <a:t>Valuation</a:t>
            </a:r>
          </a:p>
          <a:p>
            <a:pPr lvl="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en-CA"/>
              <a:t>Practical Guide</a:t>
            </a:r>
          </a:p>
          <a:p>
            <a:pPr lvl="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en-CA"/>
              <a:t>A Real World Example</a:t>
            </a:r>
          </a:p>
          <a:p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224107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PH" sz="2400"/>
              <a:t>Inflation Bond</a:t>
            </a:r>
            <a:endParaRPr lang="en-PH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8229600" cy="4495800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en-CA"/>
              <a:t>Inflation Indexed Bond Introduction</a:t>
            </a:r>
          </a:p>
          <a:p>
            <a:pPr lvl="0">
              <a:spcBef>
                <a:spcPts val="1200"/>
              </a:spcBef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en-CA" sz="2000"/>
              <a:t>Inflation indexed bonds, also called inflation linked bonds or real return bonds, are bonds where the principal is indexed to a reference inflation index, such as Consumer Price Index (CPI).</a:t>
            </a:r>
          </a:p>
          <a:p>
            <a:pPr lvl="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en-CA" sz="2000"/>
              <a:t>The CPI is the proxy for inflation that measures price changes in a basket of goods and services.</a:t>
            </a:r>
          </a:p>
          <a:p>
            <a:pPr lvl="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en-US" sz="2000"/>
              <a:t>The main idea of inflation indexed bonds is that investing in the bond will generate a certain real return.</a:t>
            </a:r>
            <a:endParaRPr lang="en-CA" sz="2000"/>
          </a:p>
          <a:p>
            <a:pPr lvl="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en-US" sz="2000"/>
              <a:t>Inflation indexed bonds pay a periodic coupon that is equal to the product of the daily inflation index and the nominal coupon rate.</a:t>
            </a:r>
            <a:endParaRPr lang="en-CA" sz="2000"/>
          </a:p>
          <a:p>
            <a:pPr lvl="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en-US" sz="2000"/>
              <a:t>Unlike regular (nominal) bonds, inflation indexed bonds assure that your purchasing power is maintained regardless of the future rate of inflation.</a:t>
            </a:r>
            <a:endParaRPr lang="en-CA" sz="2000"/>
          </a:p>
        </p:txBody>
      </p:sp>
    </p:spTree>
    <p:extLst>
      <p:ext uri="{BB962C8B-B14F-4D97-AF65-F5344CB8AC3E}">
        <p14:creationId xmlns:p14="http://schemas.microsoft.com/office/powerpoint/2010/main" val="83918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PH" sz="2400"/>
              <a:t>Inflation Bond</a:t>
            </a:r>
            <a:endParaRPr lang="en-PH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8229600" cy="4724400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en-CA"/>
              <a:t>The use of Inflation Indexed Bonds</a:t>
            </a:r>
          </a:p>
          <a:p>
            <a:pPr lvl="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en-CA" sz="2200"/>
              <a:t>An inflation indexed bond is designed to hedge the inflation risk of the bond.</a:t>
            </a:r>
          </a:p>
          <a:p>
            <a:pPr lvl="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en-CA" sz="2200"/>
              <a:t>Since inflation indexed bonds offer investors a very high level of safety, their coupons are typically lower than high-yield bonds.</a:t>
            </a:r>
          </a:p>
          <a:p>
            <a:pPr lvl="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en-CA" sz="2200"/>
              <a:t>It is an important vehicle for investors whose liabilities indexed to changes in inflation or wages.</a:t>
            </a:r>
          </a:p>
          <a:p>
            <a:pPr lvl="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en-CA" sz="2200"/>
              <a:t>Inflation indexed bonds have favorable performance and lower volatility relative to other risk assets.</a:t>
            </a:r>
          </a:p>
          <a:p>
            <a:pPr lvl="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en-CA" sz="2200"/>
              <a:t>It is favorable to retirement planning and pension funds given its inflation protection feature.</a:t>
            </a:r>
          </a:p>
          <a:p>
            <a:pPr lvl="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en-CA" sz="2200"/>
              <a:t>Inflation indexed bonds are less liquid than regular bonds.</a:t>
            </a:r>
          </a:p>
        </p:txBody>
      </p:sp>
    </p:spTree>
    <p:extLst>
      <p:ext uri="{BB962C8B-B14F-4D97-AF65-F5344CB8AC3E}">
        <p14:creationId xmlns:p14="http://schemas.microsoft.com/office/powerpoint/2010/main" val="3371948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PH" sz="2400"/>
              <a:t>Inflation Bond</a:t>
            </a:r>
            <a:endParaRPr lang="en-PH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33400" y="1676400"/>
                <a:ext cx="8229600" cy="4953000"/>
              </a:xfrm>
            </p:spPr>
            <p:txBody>
              <a:bodyPr>
                <a:noAutofit/>
              </a:bodyPr>
              <a:lstStyle/>
              <a:p>
                <a:pPr marL="0" lvl="0" indent="0" algn="ctr">
                  <a:buNone/>
                </a:pPr>
                <a:r>
                  <a:rPr lang="en-CA"/>
                  <a:t>Valuation</a:t>
                </a:r>
              </a:p>
              <a:p>
                <a:pPr lvl="0">
                  <a:buClr>
                    <a:srgbClr val="00B050"/>
                  </a:buClr>
                  <a:buFont typeface="Wingdings" panose="05000000000000000000" pitchFamily="2" charset="2"/>
                  <a:buChar char="§"/>
                </a:pPr>
                <a:r>
                  <a:rPr lang="en-CA" sz="2200"/>
                  <a:t>The present value of an inflation indexed bond is given by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/>
                        </a:rPr>
                        <m:t>𝑃𝑉</m:t>
                      </m:r>
                      <m:d>
                        <m:dPr>
                          <m:ctrlPr>
                            <a:rPr lang="en-CA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1800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CA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i="1">
                              <a:latin typeface="Cambria Math"/>
                            </a:rPr>
                            <m:t>𝑖</m:t>
                          </m:r>
                          <m:r>
                            <a:rPr lang="en-US" sz="1800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1800" i="1">
                              <a:latin typeface="Cambria Math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CA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CA" sz="1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i="1"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8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sSub>
                        <m:sSubPr>
                          <m:ctrlPr>
                            <a:rPr lang="en-CA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sz="1800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1800" i="1">
                          <a:latin typeface="Cambria Math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en-CA" sz="1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CA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acc>
                      <m:sSub>
                        <m:sSubPr>
                          <m:ctrlPr>
                            <a:rPr lang="en-CA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sz="1800" i="1">
                              <a:latin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CA" sz="1800"/>
              </a:p>
              <a:p>
                <a:pPr marL="400050" lvl="1" indent="0">
                  <a:buNone/>
                </a:pPr>
                <a:r>
                  <a:rPr lang="en-US" sz="1800"/>
                  <a:t>where</a:t>
                </a:r>
                <a:endParaRPr lang="en-CA" sz="1800"/>
              </a:p>
              <a:p>
                <a:pPr lvl="2">
                  <a:buClr>
                    <a:srgbClr val="00B050"/>
                  </a:buClr>
                </a:pPr>
                <a:r>
                  <a:rPr lang="en-US" sz="1800"/>
                  <a:t>t	the valuation date.</a:t>
                </a:r>
                <a:endParaRPr lang="en-CA" sz="1800"/>
              </a:p>
              <a:p>
                <a:pPr lvl="2">
                  <a:buClr>
                    <a:srgbClr val="00B050"/>
                  </a:buClr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CA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CA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1800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CA" sz="18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acc>
                    <m:r>
                      <a:rPr lang="en-CA" sz="1800" i="1">
                        <a:latin typeface="Cambria Math"/>
                      </a:rPr>
                      <m:t>=</m:t>
                    </m:r>
                    <m:r>
                      <a:rPr lang="en-CA" sz="1800" i="1">
                        <a:latin typeface="Cambria Math"/>
                      </a:rPr>
                      <m:t>𝐶</m:t>
                    </m:r>
                    <m:r>
                      <a:rPr lang="en-CA" sz="1800" i="1">
                        <a:latin typeface="Cambria Math"/>
                      </a:rPr>
                      <m:t>∗</m:t>
                    </m:r>
                    <m:r>
                      <a:rPr lang="en-CA" sz="1800" i="1">
                        <a:latin typeface="Cambria Math"/>
                      </a:rPr>
                      <m:t>𝐶𝑃𝐼</m:t>
                    </m:r>
                    <m:d>
                      <m:dPr>
                        <m:ctrlPr>
                          <a:rPr lang="en-CA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1800" i="1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CA" sz="18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CA" sz="1800" i="1">
                        <a:latin typeface="Cambria Math"/>
                      </a:rPr>
                      <m:t>/</m:t>
                    </m:r>
                    <m:r>
                      <a:rPr lang="en-CA" sz="1800" i="1">
                        <a:latin typeface="Cambria Math"/>
                      </a:rPr>
                      <m:t>𝐶𝑃𝐼</m:t>
                    </m:r>
                    <m:r>
                      <a:rPr lang="en-CA" sz="1800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CA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1800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CA" sz="1800" i="1">
                            <a:latin typeface="Cambria Math"/>
                          </a:rPr>
                          <m:t>𝐼</m:t>
                        </m:r>
                      </m:sub>
                    </m:sSub>
                    <m:r>
                      <a:rPr lang="en-CA" sz="1800" i="1">
                        <a:latin typeface="Cambria Math"/>
                      </a:rPr>
                      <m:t>)</m:t>
                    </m:r>
                  </m:oMath>
                </a14:m>
                <a:r>
                  <a:rPr lang="en-CA" sz="1800"/>
                  <a:t>	the inflation adjusted coupon at payment date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1800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CA" sz="18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CA" sz="1800"/>
                  <a:t>.</a:t>
                </a:r>
              </a:p>
              <a:p>
                <a:pPr lvl="2">
                  <a:buClr>
                    <a:srgbClr val="00B050"/>
                  </a:buClr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CA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CA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1800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CA" sz="1800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acc>
                    <m:r>
                      <a:rPr lang="en-CA" sz="1800" i="1">
                        <a:latin typeface="Cambria Math"/>
                      </a:rPr>
                      <m:t>=</m:t>
                    </m:r>
                    <m:r>
                      <a:rPr lang="en-CA" sz="1800" i="1">
                        <a:latin typeface="Cambria Math"/>
                      </a:rPr>
                      <m:t>𝑃</m:t>
                    </m:r>
                    <m:r>
                      <a:rPr lang="en-CA" sz="1800" i="1">
                        <a:latin typeface="Cambria Math"/>
                      </a:rPr>
                      <m:t>∗</m:t>
                    </m:r>
                    <m:r>
                      <a:rPr lang="en-CA" sz="1800" i="1">
                        <a:latin typeface="Cambria Math"/>
                      </a:rPr>
                      <m:t>𝐶𝑃𝐼</m:t>
                    </m:r>
                    <m:d>
                      <m:dPr>
                        <m:ctrlPr>
                          <a:rPr lang="en-CA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1800" i="1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CA" sz="1800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CA" sz="1800" i="1">
                        <a:latin typeface="Cambria Math"/>
                      </a:rPr>
                      <m:t>/</m:t>
                    </m:r>
                    <m:r>
                      <a:rPr lang="en-CA" sz="1800" i="1">
                        <a:latin typeface="Cambria Math"/>
                      </a:rPr>
                      <m:t>𝐶𝑃𝐼</m:t>
                    </m:r>
                    <m:r>
                      <a:rPr lang="en-CA" sz="1800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CA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1800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CA" sz="1800" i="1">
                            <a:latin typeface="Cambria Math"/>
                          </a:rPr>
                          <m:t>𝐼</m:t>
                        </m:r>
                      </m:sub>
                    </m:sSub>
                    <m:r>
                      <a:rPr lang="en-CA" sz="1800" i="1">
                        <a:latin typeface="Cambria Math"/>
                      </a:rPr>
                      <m:t>)</m:t>
                    </m:r>
                  </m:oMath>
                </a14:m>
                <a:r>
                  <a:rPr lang="en-CA" sz="1800"/>
                  <a:t>	the inflation adjusted principal at maturity date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1800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CA" sz="1800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CA" sz="1800"/>
                  <a:t> where P is the principal.</a:t>
                </a:r>
              </a:p>
              <a:p>
                <a:pPr lvl="2">
                  <a:buClr>
                    <a:srgbClr val="00B050"/>
                  </a:buClr>
                </a:pPr>
                <a:r>
                  <a:rPr lang="en-CA" sz="1800"/>
                  <a:t>CPI(t)		the base reference CPI at time t.</a:t>
                </a:r>
              </a:p>
              <a:p>
                <a:pPr lvl="2">
                  <a:buClr>
                    <a:srgbClr val="00B050"/>
                  </a:buClr>
                </a:pPr>
                <a14:m>
                  <m:oMath xmlns:m="http://schemas.openxmlformats.org/officeDocument/2006/math">
                    <m:r>
                      <a:rPr lang="en-CA" sz="1800" i="1">
                        <a:latin typeface="Cambria Math"/>
                      </a:rPr>
                      <m:t>𝐶𝑃𝐼</m:t>
                    </m:r>
                    <m:d>
                      <m:dPr>
                        <m:ctrlPr>
                          <a:rPr lang="en-CA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1800" i="1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CA" sz="18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CA" sz="1800" i="1">
                        <a:latin typeface="Cambria Math"/>
                      </a:rPr>
                      <m:t>/</m:t>
                    </m:r>
                    <m:r>
                      <a:rPr lang="en-CA" sz="1800" i="1">
                        <a:latin typeface="Cambria Math"/>
                      </a:rPr>
                      <m:t>𝐶𝑃𝐼</m:t>
                    </m:r>
                    <m:r>
                      <a:rPr lang="en-CA" sz="1800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CA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1800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CA" sz="1800" i="1">
                            <a:latin typeface="Cambria Math"/>
                          </a:rPr>
                          <m:t>𝐼</m:t>
                        </m:r>
                      </m:sub>
                    </m:sSub>
                    <m:r>
                      <a:rPr lang="en-CA" sz="1800" i="1">
                        <a:latin typeface="Cambria Math"/>
                      </a:rPr>
                      <m:t>)</m:t>
                    </m:r>
                  </m:oMath>
                </a14:m>
                <a:r>
                  <a:rPr lang="en-CA" sz="1800"/>
                  <a:t>	the CPI ratio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1800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CA" sz="18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CA" sz="1800"/>
                  <a:t> where </a:t>
                </a:r>
              </a:p>
              <a:p>
                <a:pPr lvl="2">
                  <a:buClr>
                    <a:srgbClr val="00B050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CA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1800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CA" sz="1800" i="1">
                            <a:latin typeface="Cambria Math"/>
                          </a:rPr>
                          <m:t>𝐼</m:t>
                        </m:r>
                      </m:sub>
                    </m:sSub>
                  </m:oMath>
                </a14:m>
                <a:r>
                  <a:rPr lang="en-CA" sz="1800"/>
                  <a:t>	the issue date.</a:t>
                </a:r>
              </a:p>
              <a:p>
                <a:pPr lvl="2">
                  <a:buClr>
                    <a:srgbClr val="00B050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CA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1800" i="1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CA" sz="18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CA" sz="1800" i="1">
                        <a:latin typeface="Cambria Math"/>
                      </a:rPr>
                      <m:t>=</m:t>
                    </m:r>
                    <m:r>
                      <a:rPr lang="en-CA" sz="1800" i="1">
                        <a:latin typeface="Cambria Math"/>
                      </a:rPr>
                      <m:t>𝐷</m:t>
                    </m:r>
                    <m:r>
                      <a:rPr lang="en-CA" sz="1800" i="1">
                        <a:latin typeface="Cambria Math"/>
                      </a:rPr>
                      <m:t>(</m:t>
                    </m:r>
                    <m:r>
                      <a:rPr lang="en-CA" sz="1800" i="1">
                        <a:latin typeface="Cambria Math"/>
                      </a:rPr>
                      <m:t>𝑡</m:t>
                    </m:r>
                    <m:r>
                      <a:rPr lang="en-CA" sz="1800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CA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1800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CA" sz="18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CA" sz="1800" i="1">
                        <a:latin typeface="Cambria Math"/>
                      </a:rPr>
                      <m:t>)</m:t>
                    </m:r>
                  </m:oMath>
                </a14:m>
                <a:r>
                  <a:rPr lang="en-CA" sz="1800"/>
                  <a:t>	the discount factor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1800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CA" sz="18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CA" sz="1800"/>
                  <a:t> to t.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3400" y="1676400"/>
                <a:ext cx="8229600" cy="4953000"/>
              </a:xfrm>
              <a:blipFill rotWithShape="1">
                <a:blip r:embed="rId2"/>
                <a:stretch>
                  <a:fillRect l="-815" t="-1599" r="-296" b="-110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866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PH" sz="2400"/>
              <a:t>Inflation Bond</a:t>
            </a:r>
            <a:endParaRPr lang="en-PH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229600" cy="4648200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en-CA"/>
              <a:t>Practical Guide</a:t>
            </a:r>
          </a:p>
          <a:p>
            <a:pPr lvl="0">
              <a:spcBef>
                <a:spcPts val="1800"/>
              </a:spcBef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en-CA" sz="2400"/>
              <a:t>First construct inflation curve by bootstrapping either breakeven inflation swap rates or treasury inflation protected securities (TIPS).</a:t>
            </a:r>
          </a:p>
          <a:p>
            <a:pPr lvl="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en-CA" sz="2400"/>
              <a:t>Compute the base reference CPIs at the issue date and each payment date.</a:t>
            </a:r>
          </a:p>
          <a:p>
            <a:pPr lvl="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en-CA" sz="2400"/>
              <a:t>Adjust the coupons and principal based on CPI ratio at each payment date.</a:t>
            </a:r>
          </a:p>
          <a:p>
            <a:pPr lvl="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en-CA" sz="2400"/>
              <a:t>Discount all the coupons and principal to the valuation date.</a:t>
            </a:r>
          </a:p>
          <a:p>
            <a:pPr lvl="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en-CA" sz="2400"/>
              <a:t>The bond price is the sum of all the present values.</a:t>
            </a:r>
          </a:p>
        </p:txBody>
      </p:sp>
    </p:spTree>
    <p:extLst>
      <p:ext uri="{BB962C8B-B14F-4D97-AF65-F5344CB8AC3E}">
        <p14:creationId xmlns:p14="http://schemas.microsoft.com/office/powerpoint/2010/main" val="2612640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PH" sz="2400"/>
              <a:t>Inflation Bond</a:t>
            </a:r>
            <a:endParaRPr lang="en-PH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229600" cy="4648200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en-CA"/>
              <a:t>A Real World Example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5112931"/>
              </p:ext>
            </p:extLst>
          </p:nvPr>
        </p:nvGraphicFramePr>
        <p:xfrm>
          <a:off x="1905000" y="2198213"/>
          <a:ext cx="5410200" cy="44311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739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62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61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Buy Sell</a:t>
                      </a:r>
                      <a:endParaRPr lang="en-CA" sz="12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</a:rPr>
                        <a:t>Buy</a:t>
                      </a:r>
                      <a:endParaRPr lang="en-CA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9525" marR="9525" marT="9525" marB="9525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Calendar</a:t>
                      </a:r>
                      <a:endParaRPr lang="en-CA" sz="12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NYC</a:t>
                      </a:r>
                      <a:endParaRPr lang="en-CA" sz="12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Coupon Type</a:t>
                      </a:r>
                      <a:endParaRPr lang="en-CA" sz="12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Fixed</a:t>
                      </a:r>
                      <a:endParaRPr lang="en-CA" sz="12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Coupon</a:t>
                      </a:r>
                      <a:endParaRPr lang="en-CA" sz="12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0.00375</a:t>
                      </a:r>
                      <a:endParaRPr lang="en-CA" sz="12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61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Currency</a:t>
                      </a:r>
                      <a:endParaRPr lang="en-CA" sz="12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USD</a:t>
                      </a:r>
                      <a:endParaRPr lang="en-CA" sz="12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61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Issue Date</a:t>
                      </a:r>
                      <a:endParaRPr lang="en-CA" sz="12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7/31/2015</a:t>
                      </a:r>
                      <a:endParaRPr lang="en-CA" sz="12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61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Interest Accrual Date</a:t>
                      </a:r>
                      <a:endParaRPr lang="en-CA" sz="12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7/15/2015</a:t>
                      </a:r>
                      <a:endParaRPr lang="en-CA" sz="12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61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First Coupon Date</a:t>
                      </a:r>
                      <a:endParaRPr lang="en-CA" sz="12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1/15/2016</a:t>
                      </a:r>
                      <a:endParaRPr lang="en-CA" sz="12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61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Last Coupon Date</a:t>
                      </a:r>
                      <a:endParaRPr lang="en-CA" sz="12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1/15/2025</a:t>
                      </a:r>
                      <a:endParaRPr lang="en-CA" sz="12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61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Maturity Date</a:t>
                      </a:r>
                      <a:endParaRPr lang="en-CA" sz="12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7/15/2025</a:t>
                      </a:r>
                      <a:endParaRPr lang="en-CA" sz="12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61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Settlement Date</a:t>
                      </a:r>
                      <a:endParaRPr lang="en-CA" sz="12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7/31/2015</a:t>
                      </a:r>
                      <a:endParaRPr lang="en-CA" sz="12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61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Settlement Lag</a:t>
                      </a:r>
                      <a:endParaRPr lang="en-CA" sz="12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1</a:t>
                      </a:r>
                      <a:endParaRPr lang="en-CA" sz="12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61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Day Count</a:t>
                      </a:r>
                      <a:endParaRPr lang="en-CA" sz="12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dcActAct</a:t>
                      </a:r>
                      <a:endParaRPr lang="en-CA" sz="12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61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Payment Frequency</a:t>
                      </a:r>
                      <a:endParaRPr lang="en-CA" sz="12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6M</a:t>
                      </a:r>
                      <a:endParaRPr lang="en-CA" sz="12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61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Pay Receive</a:t>
                      </a:r>
                      <a:endParaRPr lang="en-CA" sz="12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Receive</a:t>
                      </a:r>
                      <a:endParaRPr lang="en-CA" sz="12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61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Inflation Reference Index</a:t>
                      </a:r>
                      <a:endParaRPr lang="en-CA" sz="12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CONSUMER PRICE INDEX US</a:t>
                      </a:r>
                      <a:endParaRPr lang="en-CA" sz="12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461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Inflation Reference Index Level</a:t>
                      </a:r>
                      <a:endParaRPr lang="en-CA" sz="12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237.14365</a:t>
                      </a:r>
                      <a:endParaRPr lang="en-CA" sz="12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461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Notional</a:t>
                      </a:r>
                      <a:endParaRPr lang="en-CA" sz="12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100</a:t>
                      </a:r>
                      <a:endParaRPr lang="en-CA" sz="12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0412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09800"/>
            <a:ext cx="8001000" cy="4267200"/>
          </a:xfrm>
        </p:spPr>
        <p:txBody>
          <a:bodyPr>
            <a:normAutofit lnSpcReduction="10000"/>
          </a:bodyPr>
          <a:lstStyle/>
          <a:p>
            <a:pPr lvl="0">
              <a:spcBef>
                <a:spcPts val="1200"/>
              </a:spcBef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en-CA" sz="4800" dirty="0"/>
          </a:p>
          <a:p>
            <a:pPr marL="0" lvl="0" indent="0" algn="ctr">
              <a:spcBef>
                <a:spcPts val="1200"/>
              </a:spcBef>
              <a:buClr>
                <a:srgbClr val="00B050"/>
              </a:buClr>
              <a:buNone/>
            </a:pPr>
            <a:r>
              <a:rPr lang="en-CA" sz="4800" b="1" dirty="0">
                <a:solidFill>
                  <a:srgbClr val="00B050"/>
                </a:solidFill>
              </a:rPr>
              <a:t>Thank You</a:t>
            </a:r>
          </a:p>
          <a:p>
            <a:pPr marL="0" lvl="0" indent="0" algn="ctr">
              <a:spcBef>
                <a:spcPts val="1200"/>
              </a:spcBef>
              <a:buClr>
                <a:srgbClr val="00B050"/>
              </a:buClr>
              <a:buNone/>
            </a:pPr>
            <a:endParaRPr lang="en-CA" sz="4800" dirty="0"/>
          </a:p>
          <a:p>
            <a:pPr marL="0" lvl="0" indent="0" algn="ctr">
              <a:spcBef>
                <a:spcPts val="1200"/>
              </a:spcBef>
              <a:buClr>
                <a:srgbClr val="00B050"/>
              </a:buClr>
              <a:buNone/>
            </a:pPr>
            <a:endParaRPr lang="en-CA" sz="2000" dirty="0"/>
          </a:p>
          <a:p>
            <a:pPr marL="0" lvl="0" indent="0" algn="ctr">
              <a:spcBef>
                <a:spcPts val="1200"/>
              </a:spcBef>
              <a:buClr>
                <a:srgbClr val="00B050"/>
              </a:buClr>
              <a:buNone/>
            </a:pPr>
            <a:endParaRPr lang="en-CA" sz="2000" dirty="0"/>
          </a:p>
          <a:p>
            <a:pPr marL="0" lvl="0" indent="0" algn="r">
              <a:spcBef>
                <a:spcPts val="1200"/>
              </a:spcBef>
              <a:buClr>
                <a:srgbClr val="00B050"/>
              </a:buClr>
              <a:buNone/>
            </a:pPr>
            <a:r>
              <a:rPr lang="en-CA" sz="2000" dirty="0"/>
              <a:t>You can find more information at</a:t>
            </a:r>
          </a:p>
          <a:p>
            <a:pPr marL="0" lvl="0" indent="0" algn="r">
              <a:spcBef>
                <a:spcPts val="1200"/>
              </a:spcBef>
              <a:buClr>
                <a:srgbClr val="00B050"/>
              </a:buClr>
              <a:buNone/>
            </a:pPr>
            <a:r>
              <a:rPr lang="en-CA" sz="1600">
                <a:hlinkClick r:id="rId2"/>
              </a:rPr>
              <a:t>https://finpricing.com/lib/FiInflationBond.html</a:t>
            </a:r>
            <a:endParaRPr lang="en-CA" sz="1600" dirty="0"/>
          </a:p>
        </p:txBody>
      </p:sp>
    </p:spTree>
    <p:extLst>
      <p:ext uri="{BB962C8B-B14F-4D97-AF65-F5344CB8AC3E}">
        <p14:creationId xmlns:p14="http://schemas.microsoft.com/office/powerpoint/2010/main" val="8266953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555</Words>
  <Application>Microsoft Office PowerPoint</Application>
  <PresentationFormat>On-screen Show (4:3)</PresentationFormat>
  <Paragraphs>90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Cambria Math</vt:lpstr>
      <vt:lpstr>Times New Roman</vt:lpstr>
      <vt:lpstr>Wingdings</vt:lpstr>
      <vt:lpstr>Office Theme</vt:lpstr>
      <vt:lpstr>Inflation Indexed Bond Valuation Introduction</vt:lpstr>
      <vt:lpstr>Inflation Bond</vt:lpstr>
      <vt:lpstr>Inflation Bond</vt:lpstr>
      <vt:lpstr>Inflation Bond</vt:lpstr>
      <vt:lpstr>Inflation Bond</vt:lpstr>
      <vt:lpstr>Inflation Bond</vt:lpstr>
      <vt:lpstr>Inflation Bond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Inflation indexed bond tutorial | FinPricing</dc:title>
  <dc:creator>tim</dc:creator>
  <cp:lastModifiedBy>Tim Xiao</cp:lastModifiedBy>
  <cp:revision>41</cp:revision>
  <dcterms:created xsi:type="dcterms:W3CDTF">2006-08-16T00:00:00Z</dcterms:created>
  <dcterms:modified xsi:type="dcterms:W3CDTF">2020-06-07T14:52:45Z</dcterms:modified>
</cp:coreProperties>
</file>