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15"/>
  </p:notesMasterIdLst>
  <p:sldIdLst>
    <p:sldId id="256" r:id="rId2"/>
    <p:sldId id="261" r:id="rId3"/>
    <p:sldId id="298" r:id="rId4"/>
    <p:sldId id="307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297" r:id="rId14"/>
  </p:sldIdLst>
  <p:sldSz cx="9144000" cy="5143500" type="screen16x9"/>
  <p:notesSz cx="6858000" cy="9144000"/>
  <p:embeddedFontLst>
    <p:embeddedFont>
      <p:font typeface="Cambria Math" panose="02040503050406030204" pitchFamily="18" charset="0"/>
      <p:regular r:id="rId16"/>
    </p:embeddedFont>
    <p:embeddedFont>
      <p:font typeface="Karla" panose="020B0604020202020204" charset="0"/>
      <p:regular r:id="rId17"/>
      <p:bold r:id="rId18"/>
      <p:italic r:id="rId19"/>
      <p:boldItalic r:id="rId20"/>
    </p:embeddedFont>
    <p:embeddedFont>
      <p:font typeface="Raleway" panose="020B060402020202020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6145309-564F-4F0F-801C-C215B3F1332B}">
  <a:tblStyle styleId="{96145309-564F-4F0F-801C-C215B3F1332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480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3105349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Shape 2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4C5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 flipH="1">
            <a:off x="6025" y="301575"/>
            <a:ext cx="9150050" cy="4496748"/>
          </a:xfrm>
          <a:custGeom>
            <a:avLst/>
            <a:gdLst/>
            <a:ahLst/>
            <a:cxnLst/>
            <a:rect l="0" t="0" r="0" b="0"/>
            <a:pathLst>
              <a:path w="366002" h="149344" extrusionOk="0">
                <a:moveTo>
                  <a:pt x="0" y="55491"/>
                </a:moveTo>
                <a:lnTo>
                  <a:pt x="0" y="107122"/>
                </a:lnTo>
                <a:lnTo>
                  <a:pt x="96507" y="149344"/>
                </a:lnTo>
                <a:lnTo>
                  <a:pt x="366002" y="116290"/>
                </a:lnTo>
                <a:lnTo>
                  <a:pt x="366002" y="40050"/>
                </a:lnTo>
                <a:lnTo>
                  <a:pt x="274079" y="0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10" name="Shape 10"/>
          <p:cNvSpPr/>
          <p:nvPr/>
        </p:nvSpPr>
        <p:spPr>
          <a:xfrm>
            <a:off x="-5900" y="759982"/>
            <a:ext cx="9144150" cy="3769800"/>
          </a:xfrm>
          <a:custGeom>
            <a:avLst/>
            <a:gdLst/>
            <a:ahLst/>
            <a:cxnLst/>
            <a:rect l="0" t="0" r="0" b="0"/>
            <a:pathLst>
              <a:path w="365766" h="150792" extrusionOk="0">
                <a:moveTo>
                  <a:pt x="365766" y="12416"/>
                </a:moveTo>
                <a:lnTo>
                  <a:pt x="289997" y="0"/>
                </a:lnTo>
                <a:lnTo>
                  <a:pt x="0" y="55421"/>
                </a:lnTo>
                <a:lnTo>
                  <a:pt x="0" y="127486"/>
                </a:lnTo>
                <a:lnTo>
                  <a:pt x="70927" y="150792"/>
                </a:lnTo>
                <a:lnTo>
                  <a:pt x="365766" y="122256"/>
                </a:lnTo>
                <a:close/>
              </a:path>
            </a:pathLst>
          </a:custGeom>
          <a:solidFill>
            <a:srgbClr val="00AE9D">
              <a:alpha val="26540"/>
            </a:srgbClr>
          </a:solidFill>
          <a:ln>
            <a:noFill/>
          </a:ln>
        </p:spPr>
      </p:sp>
      <p:sp>
        <p:nvSpPr>
          <p:cNvPr id="11" name="Shape 11"/>
          <p:cNvSpPr/>
          <p:nvPr/>
        </p:nvSpPr>
        <p:spPr>
          <a:xfrm>
            <a:off x="0" y="1351100"/>
            <a:ext cx="9156075" cy="2889063"/>
          </a:xfrm>
          <a:custGeom>
            <a:avLst/>
            <a:gdLst/>
            <a:ahLst/>
            <a:cxnLst/>
            <a:rect l="0" t="0" r="0" b="0"/>
            <a:pathLst>
              <a:path w="366243" h="106157" extrusionOk="0">
                <a:moveTo>
                  <a:pt x="241" y="0"/>
                </a:moveTo>
                <a:lnTo>
                  <a:pt x="0" y="77929"/>
                </a:lnTo>
                <a:lnTo>
                  <a:pt x="366243" y="106157"/>
                </a:lnTo>
                <a:lnTo>
                  <a:pt x="366243" y="4102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719025" y="1991825"/>
            <a:ext cx="5706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Shape 27"/>
          <p:cNvGrpSpPr/>
          <p:nvPr/>
        </p:nvGrpSpPr>
        <p:grpSpPr>
          <a:xfrm>
            <a:off x="-6025" y="0"/>
            <a:ext cx="9168125" cy="5163100"/>
            <a:chOff x="-6025" y="0"/>
            <a:chExt cx="9168125" cy="5163100"/>
          </a:xfrm>
        </p:grpSpPr>
        <p:sp>
          <p:nvSpPr>
            <p:cNvPr id="28" name="Shape 28"/>
            <p:cNvSpPr/>
            <p:nvPr/>
          </p:nvSpPr>
          <p:spPr>
            <a:xfrm>
              <a:off x="0" y="0"/>
              <a:ext cx="8552900" cy="1333000"/>
            </a:xfrm>
            <a:custGeom>
              <a:avLst/>
              <a:gdLst/>
              <a:ahLst/>
              <a:cxnLst/>
              <a:rect l="0" t="0" r="0" b="0"/>
              <a:pathLst>
                <a:path w="342116" h="53320" extrusionOk="0">
                  <a:moveTo>
                    <a:pt x="0" y="0"/>
                  </a:moveTo>
                  <a:lnTo>
                    <a:pt x="0" y="53320"/>
                  </a:lnTo>
                  <a:lnTo>
                    <a:pt x="342116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29" name="Shape 29"/>
            <p:cNvSpPr/>
            <p:nvPr/>
          </p:nvSpPr>
          <p:spPr>
            <a:xfrm>
              <a:off x="2563450" y="0"/>
              <a:ext cx="6580550" cy="1272675"/>
            </a:xfrm>
            <a:custGeom>
              <a:avLst/>
              <a:gdLst/>
              <a:ahLst/>
              <a:cxnLst/>
              <a:rect l="0" t="0" r="0" b="0"/>
              <a:pathLst>
                <a:path w="263222" h="50907" extrusionOk="0">
                  <a:moveTo>
                    <a:pt x="0" y="0"/>
                  </a:moveTo>
                  <a:lnTo>
                    <a:pt x="217381" y="50907"/>
                  </a:lnTo>
                  <a:lnTo>
                    <a:pt x="263222" y="10133"/>
                  </a:lnTo>
                  <a:lnTo>
                    <a:pt x="263222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30" name="Shape 30"/>
            <p:cNvSpPr/>
            <p:nvPr/>
          </p:nvSpPr>
          <p:spPr>
            <a:xfrm>
              <a:off x="-6025" y="2"/>
              <a:ext cx="7298300" cy="1471709"/>
            </a:xfrm>
            <a:custGeom>
              <a:avLst/>
              <a:gdLst/>
              <a:ahLst/>
              <a:cxnLst/>
              <a:rect l="0" t="0" r="0" b="0"/>
              <a:pathLst>
                <a:path w="291932" h="58628" extrusionOk="0">
                  <a:moveTo>
                    <a:pt x="0" y="18578"/>
                  </a:moveTo>
                  <a:lnTo>
                    <a:pt x="241" y="34019"/>
                  </a:lnTo>
                  <a:lnTo>
                    <a:pt x="221482" y="58628"/>
                  </a:lnTo>
                  <a:lnTo>
                    <a:pt x="291932" y="0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  <p:sp>
          <p:nvSpPr>
            <p:cNvPr id="31" name="Shape 31"/>
            <p:cNvSpPr/>
            <p:nvPr/>
          </p:nvSpPr>
          <p:spPr>
            <a:xfrm>
              <a:off x="3596100" y="4667000"/>
              <a:ext cx="5090700" cy="476500"/>
            </a:xfrm>
            <a:custGeom>
              <a:avLst/>
              <a:gdLst/>
              <a:ahLst/>
              <a:cxnLst/>
              <a:rect l="0" t="0" r="0" b="0"/>
              <a:pathLst>
                <a:path w="203628" h="19060" extrusionOk="0">
                  <a:moveTo>
                    <a:pt x="0" y="19060"/>
                  </a:moveTo>
                  <a:lnTo>
                    <a:pt x="203628" y="19060"/>
                  </a:lnTo>
                  <a:lnTo>
                    <a:pt x="157305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32" name="Shape 32"/>
            <p:cNvSpPr/>
            <p:nvPr/>
          </p:nvSpPr>
          <p:spPr>
            <a:xfrm>
              <a:off x="5525000" y="4692625"/>
              <a:ext cx="3637100" cy="470475"/>
            </a:xfrm>
            <a:custGeom>
              <a:avLst/>
              <a:gdLst/>
              <a:ahLst/>
              <a:cxnLst/>
              <a:rect l="0" t="0" r="0" b="0"/>
              <a:pathLst>
                <a:path w="145484" h="18819" extrusionOk="0">
                  <a:moveTo>
                    <a:pt x="145484" y="0"/>
                  </a:moveTo>
                  <a:lnTo>
                    <a:pt x="145484" y="18819"/>
                  </a:lnTo>
                  <a:lnTo>
                    <a:pt x="0" y="18819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33" name="Shape 33"/>
            <p:cNvSpPr/>
            <p:nvPr/>
          </p:nvSpPr>
          <p:spPr>
            <a:xfrm>
              <a:off x="7521475" y="4023125"/>
              <a:ext cx="1634600" cy="1139975"/>
            </a:xfrm>
            <a:custGeom>
              <a:avLst/>
              <a:gdLst/>
              <a:ahLst/>
              <a:cxnLst/>
              <a:rect l="0" t="0" r="0" b="0"/>
              <a:pathLst>
                <a:path w="65384" h="45599" extrusionOk="0">
                  <a:moveTo>
                    <a:pt x="65384" y="27022"/>
                  </a:moveTo>
                  <a:lnTo>
                    <a:pt x="65384" y="0"/>
                  </a:lnTo>
                  <a:lnTo>
                    <a:pt x="0" y="45599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</p:grp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◆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◆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◇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/>
        </p:nvSpPr>
        <p:spPr>
          <a:xfrm>
            <a:off x="-2355" y="0"/>
            <a:ext cx="5209571" cy="983354"/>
          </a:xfrm>
          <a:custGeom>
            <a:avLst/>
            <a:gdLst/>
            <a:ahLst/>
            <a:cxnLst/>
            <a:rect l="0" t="0" r="0" b="0"/>
            <a:pathLst>
              <a:path w="342116" h="53320" extrusionOk="0">
                <a:moveTo>
                  <a:pt x="0" y="0"/>
                </a:moveTo>
                <a:lnTo>
                  <a:pt x="0" y="53320"/>
                </a:lnTo>
                <a:lnTo>
                  <a:pt x="342116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78" name="Shape 78"/>
          <p:cNvSpPr/>
          <p:nvPr/>
        </p:nvSpPr>
        <p:spPr>
          <a:xfrm>
            <a:off x="-6025" y="2"/>
            <a:ext cx="4445394" cy="1085644"/>
          </a:xfrm>
          <a:custGeom>
            <a:avLst/>
            <a:gdLst/>
            <a:ahLst/>
            <a:cxnLst/>
            <a:rect l="0" t="0" r="0" b="0"/>
            <a:pathLst>
              <a:path w="291932" h="58628" extrusionOk="0">
                <a:moveTo>
                  <a:pt x="0" y="18578"/>
                </a:moveTo>
                <a:lnTo>
                  <a:pt x="241" y="34019"/>
                </a:lnTo>
                <a:lnTo>
                  <a:pt x="221482" y="58628"/>
                </a:lnTo>
                <a:lnTo>
                  <a:pt x="291932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79" name="Shape 79"/>
          <p:cNvSpPr/>
          <p:nvPr/>
        </p:nvSpPr>
        <p:spPr>
          <a:xfrm>
            <a:off x="6375475" y="4745747"/>
            <a:ext cx="2548913" cy="400879"/>
          </a:xfrm>
          <a:custGeom>
            <a:avLst/>
            <a:gdLst/>
            <a:ahLst/>
            <a:cxnLst/>
            <a:rect l="0" t="0" r="0" b="0"/>
            <a:pathLst>
              <a:path w="203628" h="19060" extrusionOk="0">
                <a:moveTo>
                  <a:pt x="0" y="19060"/>
                </a:moveTo>
                <a:lnTo>
                  <a:pt x="203628" y="19060"/>
                </a:lnTo>
                <a:lnTo>
                  <a:pt x="157305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80" name="Shape 80"/>
          <p:cNvSpPr/>
          <p:nvPr/>
        </p:nvSpPr>
        <p:spPr>
          <a:xfrm>
            <a:off x="7341180" y="4767304"/>
            <a:ext cx="1821096" cy="395811"/>
          </a:xfrm>
          <a:custGeom>
            <a:avLst/>
            <a:gdLst/>
            <a:ahLst/>
            <a:cxnLst/>
            <a:rect l="0" t="0" r="0" b="0"/>
            <a:pathLst>
              <a:path w="145484" h="18819" extrusionOk="0">
                <a:moveTo>
                  <a:pt x="145484" y="0"/>
                </a:moveTo>
                <a:lnTo>
                  <a:pt x="145484" y="18819"/>
                </a:lnTo>
                <a:lnTo>
                  <a:pt x="0" y="18819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81" name="Shape 81"/>
          <p:cNvSpPr/>
          <p:nvPr/>
        </p:nvSpPr>
        <p:spPr>
          <a:xfrm>
            <a:off x="8340717" y="4204075"/>
            <a:ext cx="818444" cy="959061"/>
          </a:xfrm>
          <a:custGeom>
            <a:avLst/>
            <a:gdLst/>
            <a:ahLst/>
            <a:cxnLst/>
            <a:rect l="0" t="0" r="0" b="0"/>
            <a:pathLst>
              <a:path w="65384" h="45599" extrusionOk="0">
                <a:moveTo>
                  <a:pt x="65384" y="27022"/>
                </a:moveTo>
                <a:lnTo>
                  <a:pt x="65384" y="0"/>
                </a:lnTo>
                <a:lnTo>
                  <a:pt x="0" y="45599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82" name="Shape 82"/>
          <p:cNvSpPr/>
          <p:nvPr/>
        </p:nvSpPr>
        <p:spPr>
          <a:xfrm>
            <a:off x="1559025" y="-6025"/>
            <a:ext cx="4116775" cy="944875"/>
          </a:xfrm>
          <a:custGeom>
            <a:avLst/>
            <a:gdLst/>
            <a:ahLst/>
            <a:cxnLst/>
            <a:rect l="0" t="0" r="0" b="0"/>
            <a:pathLst>
              <a:path w="164671" h="37795" extrusionOk="0">
                <a:moveTo>
                  <a:pt x="0" y="241"/>
                </a:moveTo>
                <a:lnTo>
                  <a:pt x="132407" y="37795"/>
                </a:lnTo>
                <a:lnTo>
                  <a:pt x="164671" y="0"/>
                </a:lnTo>
                <a:lnTo>
                  <a:pt x="160329" y="241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84064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◆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◆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◇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●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○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■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●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○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■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8" r:id="rId3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finpricing.com/lib/FiCallableBond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ctrTitle"/>
          </p:nvPr>
        </p:nvSpPr>
        <p:spPr>
          <a:xfrm>
            <a:off x="1187624" y="1995686"/>
            <a:ext cx="7033457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lvl="0"/>
            <a:br>
              <a:rPr lang="en" sz="4400" dirty="0"/>
            </a:br>
            <a:r>
              <a:rPr lang="en" sz="4400" dirty="0"/>
              <a:t>Callable Bond and Vaulation</a:t>
            </a:r>
            <a:br>
              <a:rPr lang="en" sz="4400" dirty="0"/>
            </a:br>
            <a:br>
              <a:rPr lang="en" sz="4400" dirty="0"/>
            </a:br>
            <a:r>
              <a:rPr lang="en" sz="2400" dirty="0"/>
              <a:t>Dmitry Popov</a:t>
            </a:r>
            <a:br>
              <a:rPr lang="en" sz="2400" dirty="0"/>
            </a:br>
            <a:br>
              <a:rPr lang="en" sz="1800" dirty="0"/>
            </a:br>
            <a:r>
              <a:rPr lang="en" sz="1800" dirty="0"/>
              <a:t>FinPricing</a:t>
            </a:r>
            <a:br>
              <a:rPr lang="en" sz="1800" dirty="0"/>
            </a:br>
            <a:br>
              <a:rPr lang="en" sz="1800" dirty="0"/>
            </a:br>
            <a:r>
              <a:rPr lang="en-CA" sz="1600" dirty="0"/>
              <a:t>https://finpricing.</a:t>
            </a:r>
            <a:r>
              <a:rPr lang="en-CA" sz="1600"/>
              <a:t>com/lib/IrCurve.html</a:t>
            </a:r>
            <a:br>
              <a:rPr lang="en" sz="1800" dirty="0"/>
            </a:br>
            <a:br>
              <a:rPr lang="en" sz="1800" dirty="0"/>
            </a:br>
            <a:endParaRPr dirty="0"/>
          </a:p>
        </p:txBody>
      </p:sp>
      <p:pic>
        <p:nvPicPr>
          <p:cNvPr id="3" name="Picture 2" descr="C:\CapTim\src\web\images\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954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Callable Bond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971600" y="1563638"/>
            <a:ext cx="7370700" cy="33843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LGM calibration</a:t>
            </a:r>
            <a:endParaRPr lang="en-CA"/>
          </a:p>
          <a:p>
            <a:pPr lvl="0">
              <a:lnSpc>
                <a:spcPct val="150000"/>
              </a:lnSpc>
            </a:pPr>
            <a:r>
              <a:rPr lang="en-US" sz="1600"/>
              <a:t>Match today’s curve</a:t>
            </a:r>
            <a:endParaRPr lang="en-CA" sz="1600"/>
          </a:p>
          <a:p>
            <a:pPr marL="533400" lvl="1" indent="0">
              <a:lnSpc>
                <a:spcPct val="150000"/>
              </a:lnSpc>
              <a:buNone/>
            </a:pPr>
            <a:r>
              <a:rPr lang="en-US" sz="1600"/>
              <a:t>At time t=0, X(0)=0 and H(0)=0. Thus Z(0,0;T)=D(T). In other words, the LGM automatically fits today’s discount curve.</a:t>
            </a:r>
            <a:endParaRPr lang="en-CA" sz="1600"/>
          </a:p>
          <a:p>
            <a:pPr lvl="0">
              <a:lnSpc>
                <a:spcPct val="150000"/>
              </a:lnSpc>
            </a:pPr>
            <a:r>
              <a:rPr lang="en-US" sz="1600"/>
              <a:t>Select a group of market swaptions.</a:t>
            </a:r>
            <a:endParaRPr lang="en-CA" sz="1600"/>
          </a:p>
          <a:p>
            <a:pPr lvl="0">
              <a:lnSpc>
                <a:spcPct val="150000"/>
              </a:lnSpc>
            </a:pPr>
            <a:r>
              <a:rPr lang="en-US" sz="1600"/>
              <a:t>Solve parameters by minimizing the relative error between the market swaption prices and the LGM model swaption prices.</a:t>
            </a:r>
            <a:endParaRPr lang="en-CA" sz="1600"/>
          </a:p>
          <a:p>
            <a:pPr marL="76200" indent="0">
              <a:buNone/>
            </a:pPr>
            <a:endParaRPr lang="en-CA" sz="1600"/>
          </a:p>
        </p:txBody>
      </p:sp>
    </p:spTree>
    <p:extLst>
      <p:ext uri="{BB962C8B-B14F-4D97-AF65-F5344CB8AC3E}">
        <p14:creationId xmlns:p14="http://schemas.microsoft.com/office/powerpoint/2010/main" val="945540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Callable Bond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971600" y="1563638"/>
            <a:ext cx="7370700" cy="33843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Valuation Implementation</a:t>
            </a:r>
            <a:endParaRPr lang="en-CA"/>
          </a:p>
          <a:p>
            <a:pPr lvl="0">
              <a:spcBef>
                <a:spcPts val="1200"/>
              </a:spcBef>
            </a:pPr>
            <a:r>
              <a:rPr lang="en-US" sz="1600"/>
              <a:t>Calibrate the LGM model.</a:t>
            </a:r>
            <a:endParaRPr lang="en-CA" sz="1600"/>
          </a:p>
          <a:p>
            <a:pPr lvl="0"/>
            <a:r>
              <a:rPr lang="en-US" sz="1600"/>
              <a:t>Create the lattice based on the LGM: the grid range should cover at least 3 standard deviations.</a:t>
            </a:r>
            <a:endParaRPr lang="en-CA" sz="1600"/>
          </a:p>
          <a:p>
            <a:pPr lvl="0"/>
            <a:r>
              <a:rPr lang="en-US" sz="1600"/>
              <a:t>Calculate the payoff of the callable bond  at each final note.</a:t>
            </a:r>
            <a:endParaRPr lang="en-CA" sz="1600"/>
          </a:p>
          <a:p>
            <a:pPr lvl="0"/>
            <a:r>
              <a:rPr lang="en-US" sz="1600"/>
              <a:t>Conduct backward induction process iteratively rolling back from final dates until reaching the valuation date.</a:t>
            </a:r>
            <a:endParaRPr lang="en-CA" sz="1600"/>
          </a:p>
          <a:p>
            <a:pPr lvl="0"/>
            <a:r>
              <a:rPr lang="en-US" sz="1600"/>
              <a:t>Compare exercise values with intrinsic values at each exercise date.</a:t>
            </a:r>
            <a:endParaRPr lang="en-CA" sz="1600"/>
          </a:p>
          <a:p>
            <a:pPr lvl="0"/>
            <a:r>
              <a:rPr lang="en-US" sz="1600"/>
              <a:t>The value at the valuation date is the price of the callable bond.</a:t>
            </a:r>
            <a:endParaRPr lang="en-CA" sz="1600"/>
          </a:p>
          <a:p>
            <a:pPr marL="76200" indent="0">
              <a:buNone/>
            </a:pPr>
            <a:endParaRPr lang="en-CA" sz="1600"/>
          </a:p>
        </p:txBody>
      </p:sp>
    </p:spTree>
    <p:extLst>
      <p:ext uri="{BB962C8B-B14F-4D97-AF65-F5344CB8AC3E}">
        <p14:creationId xmlns:p14="http://schemas.microsoft.com/office/powerpoint/2010/main" val="2836349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Callabe Bond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27584" y="1347614"/>
            <a:ext cx="7514716" cy="3744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CA"/>
              <a:t>A real world example</a:t>
            </a:r>
          </a:p>
          <a:p>
            <a:pPr marL="76200" lvl="0" indent="0">
              <a:spcBef>
                <a:spcPts val="1200"/>
              </a:spcBef>
              <a:buNone/>
            </a:pPr>
            <a:endParaRPr lang="en-CA" sz="160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765085"/>
              </p:ext>
            </p:extLst>
          </p:nvPr>
        </p:nvGraphicFramePr>
        <p:xfrm>
          <a:off x="2339752" y="2067694"/>
          <a:ext cx="4479290" cy="2849880"/>
        </p:xfrm>
        <a:graphic>
          <a:graphicData uri="http://schemas.openxmlformats.org/drawingml/2006/table">
            <a:tbl>
              <a:tblPr firstRow="1" firstCol="1" bandRow="1">
                <a:tableStyleId>{96145309-564F-4F0F-801C-C215B3F1332B}</a:tableStyleId>
              </a:tblPr>
              <a:tblGrid>
                <a:gridCol w="1419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9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4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9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</a:rPr>
                        <a:t>Bond specification</a:t>
                      </a:r>
                      <a:endParaRPr lang="en-CA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</a:rPr>
                        <a:t>Callable schedule</a:t>
                      </a:r>
                      <a:endParaRPr lang="en-CA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Buy Sell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Buy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Call Price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Notification Date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Calendar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NYC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100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1/26/2015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Coupon Type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Fixed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100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7/25/2018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Currency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USD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First Coupon Date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7/30/2013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Interest Accrual Date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1/30/2013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Issue Date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1/30/2013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Last Coupon Date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1/30/2018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Maturity Date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7/30/2018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Settlement Lag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Face Value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100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Pay Receive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Receive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Day Count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dc30360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Payment Frequency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Coupon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0.015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14355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ctrTitle" idx="4294967295"/>
          </p:nvPr>
        </p:nvSpPr>
        <p:spPr>
          <a:xfrm>
            <a:off x="3064700" y="1512936"/>
            <a:ext cx="55338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rgbClr val="ABE33F"/>
                </a:solidFill>
              </a:rPr>
              <a:t>Thanks!</a:t>
            </a:r>
            <a:endParaRPr sz="6000">
              <a:solidFill>
                <a:srgbClr val="ABE33F"/>
              </a:solidFill>
            </a:endParaRPr>
          </a:p>
        </p:txBody>
      </p:sp>
      <p:sp>
        <p:nvSpPr>
          <p:cNvPr id="278" name="Shape 278"/>
          <p:cNvSpPr/>
          <p:nvPr/>
        </p:nvSpPr>
        <p:spPr>
          <a:xfrm>
            <a:off x="406937" y="2499742"/>
            <a:ext cx="1274938" cy="1159802"/>
          </a:xfrm>
          <a:custGeom>
            <a:avLst/>
            <a:gdLst/>
            <a:ahLst/>
            <a:cxnLst/>
            <a:rect l="0" t="0" r="0" b="0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3275856" y="4011910"/>
            <a:ext cx="48245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" dirty="0"/>
              <a:t>You can find more details at</a:t>
            </a:r>
          </a:p>
          <a:p>
            <a:pPr>
              <a:buClr>
                <a:schemeClr val="dk1"/>
              </a:buClr>
              <a:buSzPts val="1100"/>
            </a:pPr>
            <a:r>
              <a:rPr lang="en-CA">
                <a:hlinkClick r:id="rId3"/>
              </a:rPr>
              <a:t>https://finpricing.com/lib/FiCallableBond.html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440537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Callable Bond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1043608" y="1203598"/>
            <a:ext cx="7370700" cy="38164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CA" sz="2800"/>
              <a:t>Summary</a:t>
            </a:r>
            <a:endParaRPr lang="en" sz="2800"/>
          </a:p>
          <a:p>
            <a:pPr lvl="0"/>
            <a:r>
              <a:rPr lang="en-CA" sz="1800"/>
              <a:t>Callable Bond Definition</a:t>
            </a:r>
          </a:p>
          <a:p>
            <a:pPr lvl="0"/>
            <a:r>
              <a:rPr lang="en-US" sz="1800"/>
              <a:t>The Advantages of Callable Bonds</a:t>
            </a:r>
          </a:p>
          <a:p>
            <a:r>
              <a:rPr lang="en-US" sz="1800"/>
              <a:t>Callable Bond Payoffs</a:t>
            </a:r>
            <a:endParaRPr lang="en-CA" sz="1800"/>
          </a:p>
          <a:p>
            <a:pPr lvl="0"/>
            <a:r>
              <a:rPr lang="en-US" sz="1800"/>
              <a:t>Valuation Model Selection Criteria</a:t>
            </a:r>
            <a:endParaRPr lang="en-CA" sz="1800"/>
          </a:p>
          <a:p>
            <a:pPr lvl="0"/>
            <a:r>
              <a:rPr lang="en-US" sz="1800"/>
              <a:t>LGM Model</a:t>
            </a:r>
            <a:endParaRPr lang="en-CA" sz="1800"/>
          </a:p>
          <a:p>
            <a:pPr lvl="0"/>
            <a:r>
              <a:rPr lang="en-US" sz="1800"/>
              <a:t>LGM Assumption</a:t>
            </a:r>
            <a:endParaRPr lang="en-CA" sz="1800"/>
          </a:p>
          <a:p>
            <a:pPr lvl="0"/>
            <a:r>
              <a:rPr lang="en-US" sz="1800"/>
              <a:t>LGM calibration</a:t>
            </a:r>
            <a:endParaRPr lang="en-CA" sz="1800"/>
          </a:p>
          <a:p>
            <a:pPr lvl="0"/>
            <a:r>
              <a:rPr lang="en-US" sz="1800"/>
              <a:t>Valuation Implementation</a:t>
            </a:r>
          </a:p>
          <a:p>
            <a:pPr lvl="0"/>
            <a:r>
              <a:rPr lang="en-US" sz="1800"/>
              <a:t>A real world example</a:t>
            </a:r>
            <a:endParaRPr lang="en-CA"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Callable Bond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27584" y="1347614"/>
            <a:ext cx="7370700" cy="35283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 sz="2800"/>
              <a:t>Callable Bond Definition</a:t>
            </a:r>
            <a:endParaRPr lang="en-CA" sz="2800"/>
          </a:p>
          <a:p>
            <a:pPr lvl="0"/>
            <a:r>
              <a:rPr lang="en-US" sz="1600"/>
              <a:t>A callable bond is a bond in which the issuer has the right to call the bond at specified times (callable dates) from the investor for a specified price (call price).</a:t>
            </a:r>
            <a:endParaRPr lang="en-CA" sz="1600"/>
          </a:p>
          <a:p>
            <a:pPr lvl="0"/>
            <a:r>
              <a:rPr lang="en-US" sz="1600"/>
              <a:t>At each callable date prior to the bond maturity, the issuer may recall the bond from its investor by returning the investor’s money.</a:t>
            </a:r>
            <a:endParaRPr lang="en-CA" sz="1600"/>
          </a:p>
          <a:p>
            <a:pPr lvl="0"/>
            <a:r>
              <a:rPr lang="en-US" sz="1600"/>
              <a:t>The underlying bond can be a fixed rate bond or a floating rate bond.</a:t>
            </a:r>
            <a:endParaRPr lang="en-CA" sz="1600"/>
          </a:p>
          <a:p>
            <a:pPr lvl="0"/>
            <a:r>
              <a:rPr lang="en-US" sz="1600"/>
              <a:t>A callable bond can therefore be considered a vanilla underlying bond with an embedded Bermudan style option.</a:t>
            </a:r>
          </a:p>
          <a:p>
            <a:r>
              <a:rPr lang="en-US" sz="1600"/>
              <a:t>Callable bonds protect issuers. Therefore, a callable bond normally pays the investor a higher coupon than a non-callable bond. </a:t>
            </a:r>
            <a:endParaRPr lang="en-CA" sz="1600"/>
          </a:p>
          <a:p>
            <a:pPr lvl="0"/>
            <a:endParaRPr lang="en-CA" sz="1600"/>
          </a:p>
        </p:txBody>
      </p:sp>
    </p:spTree>
    <p:extLst>
      <p:ext uri="{BB962C8B-B14F-4D97-AF65-F5344CB8AC3E}">
        <p14:creationId xmlns:p14="http://schemas.microsoft.com/office/powerpoint/2010/main" val="2273832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Callable bond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755576" y="1419622"/>
            <a:ext cx="7370700" cy="34563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 sz="2800"/>
              <a:t>Advantages of Callable Bond</a:t>
            </a:r>
            <a:endParaRPr lang="en-CA" sz="2800"/>
          </a:p>
          <a:p>
            <a:pPr lvl="0"/>
            <a:r>
              <a:rPr lang="en-US" sz="1600"/>
              <a:t>Although a callable bond is a higher cost to the issuer and an uncertainty to the investor comparing to a regular bond, it is actually quite attractive to both issuers and investors.</a:t>
            </a:r>
            <a:endParaRPr lang="en-CA" sz="1600"/>
          </a:p>
          <a:p>
            <a:pPr lvl="0"/>
            <a:r>
              <a:rPr lang="en-US" sz="1600"/>
              <a:t>For issuers, callable bonds allow them to reduce interest costs at a future date should rate decrease.</a:t>
            </a:r>
            <a:endParaRPr lang="en-CA" sz="1600"/>
          </a:p>
          <a:p>
            <a:pPr lvl="0"/>
            <a:r>
              <a:rPr lang="en-US" sz="1600"/>
              <a:t>For investors, callable bonds allow them to earn a higher interest rate of return until the bonds are called off.</a:t>
            </a:r>
            <a:endParaRPr lang="en-CA" sz="1600"/>
          </a:p>
          <a:p>
            <a:pPr lvl="0"/>
            <a:r>
              <a:rPr lang="en-US" sz="1600"/>
              <a:t>If interest rates have declined since the issuer first issues the bond, the issuer is like to call its current bond and reissues it at a lower coupon.</a:t>
            </a:r>
            <a:endParaRPr lang="en-CA" sz="1600"/>
          </a:p>
        </p:txBody>
      </p:sp>
    </p:spTree>
    <p:extLst>
      <p:ext uri="{BB962C8B-B14F-4D97-AF65-F5344CB8AC3E}">
        <p14:creationId xmlns:p14="http://schemas.microsoft.com/office/powerpoint/2010/main" val="1335469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Callable Bond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971600" y="1563638"/>
                <a:ext cx="7370700" cy="3384376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Callable Bond Payoffs</a:t>
                </a:r>
                <a:endParaRPr lang="en-CA"/>
              </a:p>
              <a:p>
                <a:pPr lvl="0">
                  <a:spcBef>
                    <a:spcPts val="1200"/>
                  </a:spcBef>
                </a:pPr>
                <a:r>
                  <a:rPr lang="en-US" sz="1600"/>
                  <a:t>At the bond maturity </a:t>
                </a:r>
                <a:r>
                  <a:rPr lang="en-US" sz="1600" i="1"/>
                  <a:t>T</a:t>
                </a:r>
                <a:r>
                  <a:rPr lang="en-US" sz="1600"/>
                  <a:t>, the payoff of a callable bond is given by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1400" i="1">
                              <a:latin typeface="Cambria Math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US" sz="1400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1400" i="1">
                                    <a:latin typeface="Cambria Math"/>
                                  </a:rPr>
                                  <m:t>𝐹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𝐶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                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𝑖𝑓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𝑛𝑜𝑡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𝑐𝑎𝑙𝑙𝑒𝑑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CA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/>
                                      </a:rPr>
                                      <m:t>min</m:t>
                                    </m:r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𝑐</m:t>
                                    </m:r>
                                  </m:sub>
                                </m:sSub>
                                <m:r>
                                  <a:rPr lang="en-US" sz="1400" i="1">
                                    <a:latin typeface="Cambria Math"/>
                                  </a:rPr>
                                  <m:t>,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𝐹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𝐶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)       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𝑖𝑓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𝑐𝑎𝑙𝑙𝑒𝑑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CA" sz="1400"/>
              </a:p>
              <a:p>
                <a:pPr marL="533400" lvl="1" indent="0">
                  <a:buNone/>
                </a:pPr>
                <a:r>
                  <a:rPr lang="en-US" sz="1400"/>
                  <a:t>where </a:t>
                </a:r>
                <a:r>
                  <a:rPr lang="en-US" sz="1400" i="1"/>
                  <a:t>F</a:t>
                </a:r>
                <a:r>
                  <a:rPr lang="en-US" sz="1400"/>
                  <a:t> – the principal or face value; </a:t>
                </a:r>
                <a:r>
                  <a:rPr lang="en-US" sz="1400" i="1"/>
                  <a:t>C</a:t>
                </a:r>
                <a:r>
                  <a:rPr lang="en-US" sz="1400"/>
                  <a:t> – the coupon;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1400"/>
                  <a:t> – the call price; </a:t>
                </a:r>
                <a:r>
                  <a:rPr lang="en-US" sz="1400" i="1"/>
                  <a:t>min </a:t>
                </a:r>
                <a:r>
                  <a:rPr lang="en-US" sz="1400"/>
                  <a:t>(</a:t>
                </a:r>
                <a:r>
                  <a:rPr lang="en-US" sz="1400" i="1"/>
                  <a:t>x, y</a:t>
                </a:r>
                <a:r>
                  <a:rPr lang="en-US" sz="1400"/>
                  <a:t>) – the minimum of </a:t>
                </a:r>
                <a:r>
                  <a:rPr lang="en-US" sz="1400" i="1"/>
                  <a:t>x</a:t>
                </a:r>
                <a:r>
                  <a:rPr lang="en-US" sz="1400"/>
                  <a:t> and </a:t>
                </a:r>
                <a:r>
                  <a:rPr lang="en-US" sz="1400" i="1"/>
                  <a:t>y</a:t>
                </a:r>
                <a:endParaRPr lang="en-CA" sz="1400"/>
              </a:p>
              <a:p>
                <a:pPr lvl="0"/>
                <a:r>
                  <a:rPr lang="en-US" sz="1600"/>
                  <a:t>The payoff of the callable bond at any call date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600"/>
                  <a:t> can be expressed as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1400" i="1">
                              <a:latin typeface="Cambria Math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sz="1400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CA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bar>
                                      <m:barPr>
                                        <m:pos m:val="top"/>
                                        <m:ctrlPr>
                                          <a:rPr lang="en-CA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barPr>
                                      <m:e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𝑉</m:t>
                                        </m:r>
                                      </m:e>
                                    </m:ba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en-CA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sub>
                                </m:sSub>
                                <m:r>
                                  <a:rPr lang="en-US" sz="1400" i="1">
                                    <a:latin typeface="Cambria Math"/>
                                  </a:rPr>
                                  <m:t>                                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𝑖𝑓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𝑛𝑜𝑡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𝑐𝑎𝑙𝑙𝑒𝑑</m:t>
                                </m:r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CA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1400">
                                        <a:latin typeface="Cambria Math"/>
                                      </a:rPr>
                                      <m:t>min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CA" sz="1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CA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400" i="1">
                                                <a:latin typeface="Cambria Math"/>
                                              </a:rPr>
                                              <m:t>𝑃</m:t>
                                            </m:r>
                                          </m:e>
                                          <m:sub>
                                            <m:r>
                                              <a:rPr lang="en-US" sz="1400" i="1">
                                                <a:latin typeface="Cambria Math"/>
                                              </a:rPr>
                                              <m:t>𝑐</m:t>
                                            </m:r>
                                          </m:sub>
                                        </m:sSub>
                                        <m:r>
                                          <a:rPr lang="en-US" sz="1400" i="1">
                                            <a:latin typeface="Cambria Math"/>
                                          </a:rPr>
                                          <m:t>,</m:t>
                                        </m:r>
                                        <m:sSub>
                                          <m:sSubPr>
                                            <m:ctrlPr>
                                              <a:rPr lang="en-CA" sz="1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bar>
                                              <m:barPr>
                                                <m:pos m:val="top"/>
                                                <m:ctrlPr>
                                                  <a:rPr lang="en-CA" sz="1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barPr>
                                              <m:e>
                                                <m:r>
                                                  <a:rPr lang="en-US" sz="1400" i="1">
                                                    <a:latin typeface="Cambria Math"/>
                                                  </a:rPr>
                                                  <m:t>𝑉</m:t>
                                                </m:r>
                                              </m:e>
                                            </m:bar>
                                          </m:e>
                                          <m:sub>
                                            <m:sSub>
                                              <m:sSubPr>
                                                <m:ctrlPr>
                                                  <a:rPr lang="en-CA" sz="1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sz="1400" i="1">
                                                    <a:latin typeface="Cambria Math"/>
                                                  </a:rPr>
                                                  <m:t>𝑇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sz="1400" i="1">
                                                    <a:latin typeface="Cambria Math"/>
                                                  </a:rPr>
                                                  <m:t>𝑖</m:t>
                                                </m:r>
                                              </m:sub>
                                            </m:sSub>
                                          </m:sub>
                                        </m:sSub>
                                      </m:e>
                                    </m:d>
                                  </m:e>
                                </m:func>
                                <m:r>
                                  <a:rPr lang="en-US" sz="1400" i="1">
                                    <a:latin typeface="Cambria Math"/>
                                  </a:rPr>
                                  <m:t>                      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𝑖𝑓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𝑐𝑎𝑙𝑙𝑒𝑑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CA" sz="1400"/>
              </a:p>
              <a:p>
                <a:pPr marL="533400" lvl="1" indent="0">
                  <a:buNone/>
                </a:pPr>
                <a:r>
                  <a:rPr lang="en-US" sz="1400"/>
                  <a:t>where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bar>
                          <m:barPr>
                            <m:pos m:val="top"/>
                            <m:ctrlPr>
                              <a:rPr lang="en-CA" sz="1400" i="1">
                                <a:latin typeface="Cambria Math" panose="02040503050406030204" pitchFamily="18" charset="0"/>
                              </a:rPr>
                            </m:ctrlPr>
                          </m:bar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𝑉</m:t>
                            </m:r>
                          </m:e>
                        </m:bar>
                      </m:e>
                      <m:sub>
                        <m:sSub>
                          <m:sSubPr>
                            <m:ctrlPr>
                              <a:rPr lang="en-CA" sz="1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𝑇</m:t>
                            </m:r>
                          </m:e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1400"/>
                  <a:t> – continuation value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endParaRPr lang="en-CA" sz="14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971600" y="1563638"/>
                <a:ext cx="7370700" cy="3384376"/>
              </a:xfrm>
              <a:prstGeom prst="rect">
                <a:avLst/>
              </a:prstGeom>
              <a:blipFill rotWithShape="1">
                <a:blip r:embed="rId3"/>
                <a:stretch>
                  <a:fillRect t="-450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8916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Callable Bond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99592" y="1419622"/>
            <a:ext cx="7370700" cy="35283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Model Selection Criteria</a:t>
            </a:r>
            <a:endParaRPr lang="en-CA"/>
          </a:p>
          <a:p>
            <a:pPr lvl="0"/>
            <a:r>
              <a:rPr lang="en-US" sz="1600"/>
              <a:t>Given the valuation complexity of callable bonds, there is no closed form solution. Therefore, we need to select an interest rate term structure model and a numerical solution to price them numerically.</a:t>
            </a:r>
            <a:endParaRPr lang="en-CA" sz="1600"/>
          </a:p>
          <a:p>
            <a:pPr lvl="0"/>
            <a:r>
              <a:rPr lang="en-US" sz="1600"/>
              <a:t>The selection of interest rate term structure models</a:t>
            </a:r>
            <a:endParaRPr lang="en-CA" sz="1600"/>
          </a:p>
          <a:p>
            <a:pPr lvl="1">
              <a:spcBef>
                <a:spcPts val="600"/>
              </a:spcBef>
            </a:pPr>
            <a:r>
              <a:rPr lang="en-US" sz="1600"/>
              <a:t>Popular interest rate term structure models: </a:t>
            </a:r>
            <a:endParaRPr lang="en-CA" sz="1600"/>
          </a:p>
          <a:p>
            <a:pPr marL="990600" lvl="2" indent="0">
              <a:spcBef>
                <a:spcPts val="300"/>
              </a:spcBef>
              <a:buNone/>
            </a:pPr>
            <a:r>
              <a:rPr lang="en-US" sz="1400"/>
              <a:t>Hull-White, Linear Gaussian Model (LGM), Quadratic Gaussian Model (QGM), Heath Jarrow Morton (HJM), Libor Market Model (LMM).</a:t>
            </a:r>
            <a:endParaRPr lang="en-CA" sz="1400"/>
          </a:p>
          <a:p>
            <a:pPr lvl="1">
              <a:spcBef>
                <a:spcPts val="300"/>
              </a:spcBef>
            </a:pPr>
            <a:r>
              <a:rPr lang="en-US" sz="1600"/>
              <a:t>HJM and LMM are too complex.</a:t>
            </a:r>
            <a:endParaRPr lang="en-CA" sz="1600"/>
          </a:p>
          <a:p>
            <a:pPr lvl="1">
              <a:spcBef>
                <a:spcPts val="300"/>
              </a:spcBef>
            </a:pPr>
            <a:r>
              <a:rPr lang="en-US" sz="1600"/>
              <a:t>Hull-White is inaccurate for computing sensitivities.</a:t>
            </a:r>
            <a:endParaRPr lang="en-CA" sz="1600"/>
          </a:p>
          <a:p>
            <a:pPr lvl="1">
              <a:spcBef>
                <a:spcPts val="300"/>
              </a:spcBef>
            </a:pPr>
            <a:r>
              <a:rPr lang="en-US" sz="1600"/>
              <a:t>Therefore, we choose either LGM or QGM.</a:t>
            </a:r>
            <a:endParaRPr lang="en-CA" sz="1600"/>
          </a:p>
        </p:txBody>
      </p:sp>
    </p:spTree>
    <p:extLst>
      <p:ext uri="{BB962C8B-B14F-4D97-AF65-F5344CB8AC3E}">
        <p14:creationId xmlns:p14="http://schemas.microsoft.com/office/powerpoint/2010/main" val="4191406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Callable Bond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971600" y="1563638"/>
            <a:ext cx="7370700" cy="309634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Model Selection Criteria (Cont)</a:t>
            </a:r>
            <a:endParaRPr lang="en-CA"/>
          </a:p>
          <a:p>
            <a:pPr lvl="0">
              <a:spcBef>
                <a:spcPts val="1200"/>
              </a:spcBef>
            </a:pPr>
            <a:r>
              <a:rPr lang="en-US" sz="1600"/>
              <a:t>The selection of numeric approaches</a:t>
            </a:r>
            <a:endParaRPr lang="en-CA" sz="1600"/>
          </a:p>
          <a:p>
            <a:pPr lvl="1">
              <a:spcBef>
                <a:spcPts val="600"/>
              </a:spcBef>
            </a:pPr>
            <a:r>
              <a:rPr lang="en-US" sz="1400"/>
              <a:t>After selecting a term structure model, we need to choose a numerical approach to approximate the underlying stochastic process of the model.</a:t>
            </a:r>
            <a:endParaRPr lang="en-CA" sz="1400"/>
          </a:p>
          <a:p>
            <a:pPr lvl="1">
              <a:spcBef>
                <a:spcPts val="300"/>
              </a:spcBef>
            </a:pPr>
            <a:r>
              <a:rPr lang="en-US" sz="1400"/>
              <a:t>Commonly used numeric approaches are tree, partial differential equation (PDE), lattice and Monte Carlo simulation.</a:t>
            </a:r>
            <a:endParaRPr lang="en-CA" sz="1400"/>
          </a:p>
          <a:p>
            <a:pPr lvl="1">
              <a:spcBef>
                <a:spcPts val="300"/>
              </a:spcBef>
            </a:pPr>
            <a:r>
              <a:rPr lang="en-US" sz="1400"/>
              <a:t>Tree and Monte Carlo are notorious for inaccuracy on sensitivity calculation.</a:t>
            </a:r>
            <a:endParaRPr lang="en-CA" sz="1400"/>
          </a:p>
          <a:p>
            <a:pPr lvl="1">
              <a:spcBef>
                <a:spcPts val="300"/>
              </a:spcBef>
            </a:pPr>
            <a:r>
              <a:rPr lang="en-US" sz="1400"/>
              <a:t>Therefore, we choose either PDE or lattice.</a:t>
            </a:r>
            <a:endParaRPr lang="en-CA" sz="1400"/>
          </a:p>
          <a:p>
            <a:pPr lvl="0"/>
            <a:r>
              <a:rPr lang="en-US" sz="1600"/>
              <a:t>Our decision is to use LGM plus lattice. </a:t>
            </a:r>
            <a:endParaRPr lang="en-CA" sz="1600"/>
          </a:p>
        </p:txBody>
      </p:sp>
    </p:spTree>
    <p:extLst>
      <p:ext uri="{BB962C8B-B14F-4D97-AF65-F5344CB8AC3E}">
        <p14:creationId xmlns:p14="http://schemas.microsoft.com/office/powerpoint/2010/main" val="3485560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Callable Bond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971600" y="1563638"/>
                <a:ext cx="7370700" cy="3384376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LGM Model</a:t>
                </a:r>
                <a:endParaRPr lang="en-CA"/>
              </a:p>
              <a:p>
                <a:pPr lvl="0">
                  <a:spcBef>
                    <a:spcPts val="1200"/>
                  </a:spcBef>
                </a:pPr>
                <a:r>
                  <a:rPr lang="en-US" sz="1600"/>
                  <a:t>The dynamics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/>
                        </a:rPr>
                        <m:t>𝑑𝑋</m:t>
                      </m:r>
                      <m:d>
                        <m:dPr>
                          <m:ctrlPr>
                            <a:rPr lang="en-CA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US" sz="1600" i="1">
                          <a:latin typeface="Cambria Math"/>
                        </a:rPr>
                        <m:t>=</m:t>
                      </m:r>
                      <m:r>
                        <a:rPr lang="en-US" sz="1600" i="1">
                          <a:latin typeface="Cambria Math"/>
                        </a:rPr>
                        <m:t>𝛼</m:t>
                      </m:r>
                      <m:d>
                        <m:dPr>
                          <m:ctrlPr>
                            <a:rPr lang="en-CA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US" sz="1600" i="1">
                          <a:latin typeface="Cambria Math"/>
                        </a:rPr>
                        <m:t>𝑑𝑊</m:t>
                      </m:r>
                    </m:oMath>
                  </m:oMathPara>
                </a14:m>
                <a:endParaRPr lang="en-CA" sz="1600"/>
              </a:p>
              <a:p>
                <a:pPr marL="533400" lvl="1" indent="0">
                  <a:spcBef>
                    <a:spcPts val="300"/>
                  </a:spcBef>
                  <a:buNone/>
                </a:pPr>
                <a:r>
                  <a:rPr lang="en-US" sz="1400"/>
                  <a:t>where </a:t>
                </a:r>
                <a:r>
                  <a:rPr lang="en-US" sz="1400" i="1"/>
                  <a:t>X</a:t>
                </a:r>
                <a:r>
                  <a:rPr lang="en-US" sz="1400"/>
                  <a:t> is the single state variable and </a:t>
                </a:r>
                <a:r>
                  <a:rPr lang="en-US" sz="1400" i="1"/>
                  <a:t>W</a:t>
                </a:r>
                <a:r>
                  <a:rPr lang="en-US" sz="1400"/>
                  <a:t> is the Wiener process.</a:t>
                </a:r>
                <a:endParaRPr lang="en-CA" sz="1400"/>
              </a:p>
              <a:p>
                <a:pPr lvl="0"/>
                <a:r>
                  <a:rPr lang="en-US" sz="1600"/>
                  <a:t>The numeraire is given by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/>
                        </a:rPr>
                        <m:t>𝑁</m:t>
                      </m:r>
                      <m:d>
                        <m:dPr>
                          <m:ctrlPr>
                            <a:rPr lang="en-CA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/>
                            </a:rPr>
                            <m:t>𝑡</m:t>
                          </m:r>
                          <m:r>
                            <a:rPr lang="en-US" sz="1600" i="1">
                              <a:latin typeface="Cambria Math"/>
                            </a:rPr>
                            <m:t>,</m:t>
                          </m:r>
                          <m:r>
                            <a:rPr lang="en-US" sz="1600" i="1">
                              <a:latin typeface="Cambria Math"/>
                            </a:rPr>
                            <m:t>𝑋</m:t>
                          </m:r>
                        </m:e>
                      </m:d>
                      <m:r>
                        <a:rPr lang="en-US" sz="160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CA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/>
                            </a:rPr>
                            <m:t>𝐻</m:t>
                          </m:r>
                          <m:d>
                            <m:dPr>
                              <m:ctrlPr>
                                <a:rPr lang="en-CA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1600" i="1">
                              <a:latin typeface="Cambria Math"/>
                            </a:rPr>
                            <m:t>𝑋</m:t>
                          </m:r>
                          <m:r>
                            <a:rPr lang="en-US" sz="1600" i="1">
                              <a:latin typeface="Cambria Math"/>
                            </a:rPr>
                            <m:t>+0.5</m:t>
                          </m:r>
                          <m:sSup>
                            <m:sSupPr>
                              <m:ctrlPr>
                                <a:rPr lang="en-CA" sz="1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ctrlPr>
                                <a:rPr lang="en-CA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1600" i="1">
                              <a:latin typeface="Cambria Math"/>
                            </a:rPr>
                            <m:t>𝜁</m:t>
                          </m:r>
                          <m:d>
                            <m:dPr>
                              <m:ctrlPr>
                                <a:rPr lang="en-CA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</m:e>
                      </m:d>
                      <m:r>
                        <a:rPr lang="en-US" sz="1600" i="1">
                          <a:latin typeface="Cambria Math"/>
                        </a:rPr>
                        <m:t>/</m:t>
                      </m:r>
                      <m:r>
                        <a:rPr lang="en-US" sz="1600" i="1">
                          <a:latin typeface="Cambria Math"/>
                        </a:rPr>
                        <m:t>𝐷</m:t>
                      </m:r>
                      <m:r>
                        <a:rPr lang="en-US" sz="1600" i="1">
                          <a:latin typeface="Cambria Math"/>
                        </a:rPr>
                        <m:t>(</m:t>
                      </m:r>
                      <m:r>
                        <a:rPr lang="en-US" sz="1600" i="1">
                          <a:latin typeface="Cambria Math"/>
                        </a:rPr>
                        <m:t>𝑡</m:t>
                      </m:r>
                      <m:r>
                        <a:rPr lang="en-US" sz="1600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CA" sz="1600"/>
              </a:p>
              <a:p>
                <a:pPr lvl="0"/>
                <a:r>
                  <a:rPr lang="en-US" sz="1600"/>
                  <a:t>The zero coupon bond price is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/>
                        </a:rPr>
                        <m:t>𝐵</m:t>
                      </m:r>
                      <m:d>
                        <m:dPr>
                          <m:ctrlPr>
                            <a:rPr lang="en-CA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/>
                            </a:rPr>
                            <m:t>𝑡</m:t>
                          </m:r>
                          <m:r>
                            <a:rPr lang="en-US" sz="1600" i="1">
                              <a:latin typeface="Cambria Math"/>
                            </a:rPr>
                            <m:t>,</m:t>
                          </m:r>
                          <m:r>
                            <a:rPr lang="en-US" sz="1600" i="1">
                              <a:latin typeface="Cambria Math"/>
                            </a:rPr>
                            <m:t>𝑋</m:t>
                          </m:r>
                          <m:r>
                            <a:rPr lang="en-US" sz="1600" i="1">
                              <a:latin typeface="Cambria Math"/>
                            </a:rPr>
                            <m:t>;</m:t>
                          </m:r>
                          <m:r>
                            <a:rPr lang="en-US" sz="1600" i="1">
                              <a:latin typeface="Cambria Math"/>
                            </a:rPr>
                            <m:t>𝑇</m:t>
                          </m:r>
                        </m:e>
                      </m:d>
                      <m:r>
                        <a:rPr lang="en-US" sz="1600" i="1">
                          <a:latin typeface="Cambria Math"/>
                        </a:rPr>
                        <m:t>=</m:t>
                      </m:r>
                      <m:r>
                        <a:rPr lang="en-US" sz="1600" i="1">
                          <a:latin typeface="Cambria Math"/>
                        </a:rPr>
                        <m:t>𝐷</m:t>
                      </m:r>
                      <m:d>
                        <m:dPr>
                          <m:ctrlPr>
                            <a:rPr lang="en-CA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/>
                            </a:rPr>
                            <m:t>𝑇</m:t>
                          </m:r>
                        </m:e>
                      </m:d>
                      <m:r>
                        <a:rPr lang="en-US" sz="1600" i="1">
                          <a:latin typeface="Cambria Math"/>
                        </a:rPr>
                        <m:t>𝑒𝑥𝑝</m:t>
                      </m:r>
                      <m:d>
                        <m:dPr>
                          <m:ctrlPr>
                            <a:rPr lang="en-CA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/>
                            </a:rPr>
                            <m:t>−</m:t>
                          </m:r>
                          <m:r>
                            <a:rPr lang="en-US" sz="1600" i="1">
                              <a:latin typeface="Cambria Math"/>
                            </a:rPr>
                            <m:t>𝐻</m:t>
                          </m:r>
                          <m:d>
                            <m:dPr>
                              <m:ctrlPr>
                                <a:rPr lang="en-CA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1600" i="1">
                              <a:latin typeface="Cambria Math"/>
                            </a:rPr>
                            <m:t>𝑋</m:t>
                          </m:r>
                          <m:r>
                            <a:rPr lang="en-US" sz="1600" i="1">
                              <a:latin typeface="Cambria Math"/>
                            </a:rPr>
                            <m:t>−0.5</m:t>
                          </m:r>
                          <m:sSup>
                            <m:sSupPr>
                              <m:ctrlPr>
                                <a:rPr lang="en-CA" sz="1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ctrlPr>
                                <a:rPr lang="en-CA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1600" i="1">
                              <a:latin typeface="Cambria Math"/>
                            </a:rPr>
                            <m:t>𝜁</m:t>
                          </m:r>
                          <m:d>
                            <m:dPr>
                              <m:ctrlPr>
                                <a:rPr lang="en-CA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CA" sz="16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971600" y="1563638"/>
                <a:ext cx="7370700" cy="338437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7611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Callable Bond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971600" y="1563638"/>
            <a:ext cx="7370700" cy="33843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LGM Assumption</a:t>
            </a:r>
            <a:endParaRPr lang="en-CA"/>
          </a:p>
          <a:p>
            <a:pPr lvl="0"/>
            <a:r>
              <a:rPr lang="en-US" sz="1600"/>
              <a:t>The LGM model is mathematically equivalent to the Hull-White model but offers</a:t>
            </a:r>
            <a:endParaRPr lang="en-CA" sz="1600"/>
          </a:p>
          <a:p>
            <a:pPr lvl="1">
              <a:spcBef>
                <a:spcPts val="600"/>
              </a:spcBef>
            </a:pPr>
            <a:r>
              <a:rPr lang="en-US" sz="1400"/>
              <a:t>Significant improvement of stability and accuracy for calibration.</a:t>
            </a:r>
            <a:endParaRPr lang="en-CA" sz="1400"/>
          </a:p>
          <a:p>
            <a:pPr lvl="1">
              <a:spcBef>
                <a:spcPts val="600"/>
              </a:spcBef>
            </a:pPr>
            <a:r>
              <a:rPr lang="en-US" sz="1400"/>
              <a:t>Significant improvement of stability and accuracy for sensitivity calculation.</a:t>
            </a:r>
            <a:endParaRPr lang="en-CA" sz="1400"/>
          </a:p>
          <a:p>
            <a:pPr lvl="0"/>
            <a:r>
              <a:rPr lang="en-US" sz="1600"/>
              <a:t>The state variable is normally distributed under the appropriate measure.</a:t>
            </a:r>
            <a:endParaRPr lang="en-CA" sz="1600"/>
          </a:p>
          <a:p>
            <a:pPr lvl="0"/>
            <a:r>
              <a:rPr lang="en-US" sz="1600"/>
              <a:t>The LGM model has only one stochastic driver (one-factor), thus changes in rates are perfected correlated.</a:t>
            </a:r>
            <a:endParaRPr lang="en-CA" sz="1600"/>
          </a:p>
          <a:p>
            <a:pPr marL="76200" indent="0">
              <a:buNone/>
            </a:pPr>
            <a:endParaRPr lang="en-CA" sz="1600"/>
          </a:p>
        </p:txBody>
      </p:sp>
    </p:spTree>
    <p:extLst>
      <p:ext uri="{BB962C8B-B14F-4D97-AF65-F5344CB8AC3E}">
        <p14:creationId xmlns:p14="http://schemas.microsoft.com/office/powerpoint/2010/main" val="675993127"/>
      </p:ext>
    </p:extLst>
  </p:cSld>
  <p:clrMapOvr>
    <a:masterClrMapping/>
  </p:clrMapOvr>
</p:sld>
</file>

<file path=ppt/theme/theme1.xml><?xml version="1.0" encoding="utf-8"?>
<a:theme xmlns:a="http://schemas.openxmlformats.org/drawingml/2006/main" name="Escalu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2374</TotalTime>
  <Words>941</Words>
  <Application>Microsoft Office PowerPoint</Application>
  <PresentationFormat>On-screen Show (16:9)</PresentationFormat>
  <Paragraphs>147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Karla</vt:lpstr>
      <vt:lpstr>Times New Roman</vt:lpstr>
      <vt:lpstr>Raleway</vt:lpstr>
      <vt:lpstr>Cambria Math</vt:lpstr>
      <vt:lpstr>Arial</vt:lpstr>
      <vt:lpstr>Escalus template</vt:lpstr>
      <vt:lpstr> Callable Bond and Vaulation  Dmitry Popov  FinPricing  https://finpricing.com/lib/IrCurve.html  </vt:lpstr>
      <vt:lpstr>Callable Bond</vt:lpstr>
      <vt:lpstr>Callable Bond</vt:lpstr>
      <vt:lpstr>Callable bond</vt:lpstr>
      <vt:lpstr>Callable Bond</vt:lpstr>
      <vt:lpstr>Callable Bond</vt:lpstr>
      <vt:lpstr>Callable Bond</vt:lpstr>
      <vt:lpstr>Callable Bond</vt:lpstr>
      <vt:lpstr>Callable Bond</vt:lpstr>
      <vt:lpstr>Callable Bond</vt:lpstr>
      <vt:lpstr>Callable Bond</vt:lpstr>
      <vt:lpstr>Callabe Bond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Callable bond tutorial | FinPricing</dc:title>
  <dc:creator>Tom</dc:creator>
  <cp:lastModifiedBy>Tim Xiao</cp:lastModifiedBy>
  <cp:revision>254</cp:revision>
  <dcterms:modified xsi:type="dcterms:W3CDTF">2020-06-07T14:41:28Z</dcterms:modified>
</cp:coreProperties>
</file>