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7" r:id="rId4"/>
    <p:sldId id="258"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66"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155" autoAdjust="0"/>
    <p:restoredTop sz="93231" autoAdjust="0"/>
  </p:normalViewPr>
  <p:slideViewPr>
    <p:cSldViewPr>
      <p:cViewPr varScale="1">
        <p:scale>
          <a:sx n="66" d="100"/>
          <a:sy n="66" d="100"/>
        </p:scale>
        <p:origin x="1056" y="66"/>
      </p:cViewPr>
      <p:guideLst>
        <p:guide orient="horz" pos="2880"/>
        <p:guide pos="2160"/>
      </p:guideLst>
    </p:cSldViewPr>
  </p:slideViewPr>
  <p:notesTextViewPr>
    <p:cViewPr>
      <p:scale>
        <a:sx n="100" d="100"/>
        <a:sy n="100" d="100"/>
      </p:scale>
      <p:origin x="0" y="0"/>
    </p:cViewPr>
  </p:notesTextViewPr>
  <p:notesViewPr>
    <p:cSldViewPr>
      <p:cViewPr varScale="1">
        <p:scale>
          <a:sx n="87" d="100"/>
          <a:sy n="87" d="100"/>
        </p:scale>
        <p:origin x="-1530"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4D69FF91-5D30-4745-AECE-4B88C2D435CD}" type="datetimeFigureOut">
              <a:rPr lang="en-CA" smtClean="0"/>
              <a:t>2019-08-13</a:t>
            </a:fld>
            <a:endParaRPr lang="en-CA"/>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C49371D-23AA-4E5F-8B81-96DBDFE5B5AB}" type="slidenum">
              <a:rPr lang="en-CA" smtClean="0"/>
              <a:t>‹#›</a:t>
            </a:fld>
            <a:endParaRPr lang="en-CA"/>
          </a:p>
        </p:txBody>
      </p:sp>
    </p:spTree>
    <p:extLst>
      <p:ext uri="{BB962C8B-B14F-4D97-AF65-F5344CB8AC3E}">
        <p14:creationId xmlns:p14="http://schemas.microsoft.com/office/powerpoint/2010/main" val="3095194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19D939F-DE60-4B56-9054-48E8D5CBB134}" type="datetimeFigureOut">
              <a:rPr lang="en-CA" smtClean="0"/>
              <a:t>2019-08-13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B0BE3AA-2655-455F-AD48-CC093A5DE2F6}" type="slidenum">
              <a:rPr lang="en-CA" smtClean="0"/>
              <a:t>‹#›</a:t>
            </a:fld>
            <a:endParaRPr lang="en-CA"/>
          </a:p>
        </p:txBody>
      </p:sp>
    </p:spTree>
    <p:extLst>
      <p:ext uri="{BB962C8B-B14F-4D97-AF65-F5344CB8AC3E}">
        <p14:creationId xmlns:p14="http://schemas.microsoft.com/office/powerpoint/2010/main" val="158405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EC24FFA-146D-41A1-AF04-1216A10C1A95}" type="datetime1">
              <a:rPr lang="en-US" smtClean="0"/>
              <a:t>8/13/2019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8A6F8FA-21DF-4E15-9B20-412DC7C715F6}" type="datetime1">
              <a:rPr lang="en-US" smtClean="0"/>
              <a:t>8/13/2019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D203192-088A-42D0-B308-11B7D1F31BDB}" type="datetime1">
              <a:rPr lang="en-US" smtClean="0"/>
              <a:t>8/13/2019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DAB2A39-1A6E-41C7-9D88-34D5FA8D22EA}" type="datetime1">
              <a:rPr lang="en-US" smtClean="0"/>
              <a:t>8/13/2019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A878A4-AF5D-4203-A694-486B7C73861D}" type="datetime1">
              <a:rPr lang="en-US" smtClean="0"/>
              <a:t>8/13/2019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091054" y="299415"/>
            <a:ext cx="4961890" cy="391795"/>
          </a:xfrm>
          <a:prstGeom prst="rect">
            <a:avLst/>
          </a:prstGeom>
        </p:spPr>
        <p:txBody>
          <a:bodyPr wrap="square" lIns="0" tIns="0" rIns="0" bIns="0">
            <a:spAutoFit/>
          </a:bodyPr>
          <a:lstStyle>
            <a:lvl1pPr>
              <a:defRPr sz="24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88644" y="2549143"/>
            <a:ext cx="7766710" cy="2769870"/>
          </a:xfrm>
          <a:prstGeom prst="rect">
            <a:avLst/>
          </a:prstGeom>
        </p:spPr>
        <p:txBody>
          <a:bodyPr wrap="square" lIns="0" tIns="0" rIns="0" bIns="0">
            <a:spAutoFit/>
          </a:bodyPr>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C72479EC-A719-44F6-B472-93009AEF5474}" type="datetime1">
              <a:rPr lang="en-US" smtClean="0"/>
              <a:t>8/13/2019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262903252,&quot;Placement&quot;:&quot;Footer&quot;}">
            <a:extLst>
              <a:ext uri="{FF2B5EF4-FFF2-40B4-BE49-F238E27FC236}">
                <a16:creationId xmlns:a16="http://schemas.microsoft.com/office/drawing/2014/main" id="{9F835953-6AD2-4885-9A00-173D0F9B8195}"/>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inpricing.com/faq/loadData.html" TargetMode="External"/><Relationship Id="rId2" Type="http://schemas.openxmlformats.org/officeDocument/2006/relationships/hyperlink" Target="https://finpricing.com/faq/manageData.html" TargetMode="External"/><Relationship Id="rId1" Type="http://schemas.openxmlformats.org/officeDocument/2006/relationships/slideLayout" Target="../slideLayouts/slideLayout2.xml"/><Relationship Id="rId4" Type="http://schemas.openxmlformats.org/officeDocument/2006/relationships/hyperlink" Target="https://finpricing.com/faq/bulkLoad.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76324" y="1399489"/>
            <a:ext cx="7357745" cy="1490152"/>
          </a:xfrm>
          <a:prstGeom prst="rect">
            <a:avLst/>
          </a:prstGeom>
        </p:spPr>
        <p:txBody>
          <a:bodyPr vert="horz" wrap="square" lIns="0" tIns="12700" rIns="0" bIns="0" rtlCol="0">
            <a:spAutoFit/>
          </a:bodyPr>
          <a:lstStyle/>
          <a:p>
            <a:pPr marL="12700">
              <a:lnSpc>
                <a:spcPct val="100000"/>
              </a:lnSpc>
              <a:spcBef>
                <a:spcPts val="100"/>
              </a:spcBef>
            </a:pPr>
            <a:r>
              <a:rPr lang="en-US" sz="4800" spc="-275" dirty="0"/>
              <a:t>How does </a:t>
            </a:r>
            <a:r>
              <a:rPr lang="en-US" sz="4800" spc="-275" dirty="0" err="1"/>
              <a:t>FinPricing</a:t>
            </a:r>
            <a:r>
              <a:rPr lang="en-US" sz="4800" spc="-275" dirty="0"/>
              <a:t> Manage Market Data</a:t>
            </a:r>
            <a:r>
              <a:rPr sz="4800" spc="-275" dirty="0"/>
              <a:t>?</a:t>
            </a:r>
            <a:endParaRPr sz="4800" dirty="0"/>
          </a:p>
        </p:txBody>
      </p:sp>
      <p:sp>
        <p:nvSpPr>
          <p:cNvPr id="4" name="object 4"/>
          <p:cNvSpPr txBox="1"/>
          <p:nvPr/>
        </p:nvSpPr>
        <p:spPr>
          <a:xfrm>
            <a:off x="7115936" y="4970145"/>
            <a:ext cx="1265555" cy="391160"/>
          </a:xfrm>
          <a:prstGeom prst="rect">
            <a:avLst/>
          </a:prstGeom>
        </p:spPr>
        <p:txBody>
          <a:bodyPr vert="horz" wrap="square" lIns="0" tIns="12700" rIns="0" bIns="0" rtlCol="0">
            <a:spAutoFit/>
          </a:bodyPr>
          <a:lstStyle/>
          <a:p>
            <a:pPr marL="12700">
              <a:lnSpc>
                <a:spcPct val="100000"/>
              </a:lnSpc>
              <a:spcBef>
                <a:spcPts val="100"/>
              </a:spcBef>
            </a:pPr>
            <a:r>
              <a:rPr sz="2400" b="1" spc="-155" dirty="0" err="1">
                <a:latin typeface="Trebuchet MS"/>
                <a:cs typeface="Trebuchet MS"/>
              </a:rPr>
              <a:t>Fin</a:t>
            </a:r>
            <a:r>
              <a:rPr lang="en-US" sz="2400" b="1" spc="-155" dirty="0" err="1">
                <a:latin typeface="Trebuchet MS"/>
                <a:cs typeface="Trebuchet MS"/>
              </a:rPr>
              <a:t>Pricing</a:t>
            </a:r>
            <a:endParaRPr sz="24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1905000"/>
            <a:ext cx="8153400" cy="1886414"/>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sz="2000" dirty="0"/>
              <a:t>After either new market data saved or existing market data loaded, the user can click the Pricing button. The calculation results will be presented in the Results tab. </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3074" name="Picture 2" descr="C:\Tim\CapTim\faq\tradePricin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91414"/>
            <a:ext cx="8153400" cy="306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2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905000"/>
            <a:ext cx="8153400" cy="4825680"/>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dirty="0"/>
              <a:t>Sometimes, bond prices are available (quoted) in the market. If the bond price is provided, </a:t>
            </a:r>
            <a:r>
              <a:rPr lang="en-US" dirty="0" err="1"/>
              <a:t>FinPricing</a:t>
            </a:r>
            <a:r>
              <a:rPr lang="en-US" dirty="0"/>
              <a:t> will match the model price to the market price by calibrating a credit spread that reflects credit risk and liquidity risk. </a:t>
            </a:r>
          </a:p>
          <a:p>
            <a:pPr marL="356870" indent="-344170">
              <a:spcBef>
                <a:spcPts val="600"/>
              </a:spcBef>
              <a:buClr>
                <a:srgbClr val="00AF50"/>
              </a:buClr>
              <a:buFont typeface="Wingdings"/>
              <a:buChar char=""/>
              <a:tabLst>
                <a:tab pos="356870" algn="l"/>
                <a:tab pos="357505" algn="l"/>
              </a:tabLst>
            </a:pPr>
            <a:r>
              <a:rPr lang="en-US" dirty="0"/>
              <a:t>If the market bond price is not given, </a:t>
            </a:r>
            <a:r>
              <a:rPr lang="en-US" dirty="0" err="1"/>
              <a:t>FinPricing</a:t>
            </a:r>
            <a:r>
              <a:rPr lang="en-US" dirty="0"/>
              <a:t> will compute the model price only based on the discount and/or forecast curves provided. </a:t>
            </a:r>
          </a:p>
          <a:p>
            <a:pPr marL="356870" indent="-344170">
              <a:spcBef>
                <a:spcPts val="600"/>
              </a:spcBef>
              <a:buClr>
                <a:srgbClr val="00AF50"/>
              </a:buClr>
              <a:buFont typeface="Wingdings"/>
              <a:buChar char=""/>
              <a:tabLst>
                <a:tab pos="356870" algn="l"/>
                <a:tab pos="357505" algn="l"/>
              </a:tabLst>
            </a:pPr>
            <a:r>
              <a:rPr lang="en-US" dirty="0" err="1"/>
              <a:t>FinPricing</a:t>
            </a:r>
            <a:r>
              <a:rPr lang="en-US" dirty="0"/>
              <a:t> calculates sensitivities or Greeks based on market observable and liquid instruments, such as LIBOR rates, Eurodollar futures, and swap rates. This is the best market practice and convention as hedge and risk analysis are based on market observables. Most trading systems in the market compute Greeks relying on zero-rates, which is an easy way for convenience. </a:t>
            </a:r>
          </a:p>
          <a:p>
            <a:pPr marL="356870" indent="-344170">
              <a:spcBef>
                <a:spcPts val="600"/>
              </a:spcBef>
              <a:buClr>
                <a:srgbClr val="00AF50"/>
              </a:buClr>
              <a:buFont typeface="Wingdings"/>
              <a:buChar char=""/>
              <a:tabLst>
                <a:tab pos="356870" algn="l"/>
                <a:tab pos="357505" algn="l"/>
              </a:tabLst>
            </a:pPr>
            <a:r>
              <a:rPr lang="en-US" dirty="0"/>
              <a:t>To compute Greeks on market instruments, system/model needs to shock each instrument and then reconstruct curve one by one. The calculation is much more complex and time-consuming. But trickery cannot be used to gain advantage. </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spTree>
    <p:extLst>
      <p:ext uri="{BB962C8B-B14F-4D97-AF65-F5344CB8AC3E}">
        <p14:creationId xmlns:p14="http://schemas.microsoft.com/office/powerpoint/2010/main" val="265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676400"/>
            <a:ext cx="8153400" cy="2055691"/>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manually</a:t>
            </a:r>
            <a:r>
              <a:rPr lang="en-US" sz="2400" spc="-90" dirty="0">
                <a:latin typeface="Trebuchet MS"/>
                <a:cs typeface="Trebuchet MS"/>
              </a:rPr>
              <a:t>?</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dirty="0"/>
              <a:t>Click the Data tab at the top-left corner of the application. Then, expend Market -&gt; particular market (e.g., Interest Rate Market) and select a market data set (e.g., Interest Rate Curve) . </a:t>
            </a:r>
          </a:p>
          <a:p>
            <a:pPr marL="356870" indent="-344170">
              <a:spcBef>
                <a:spcPts val="600"/>
              </a:spcBef>
              <a:buClr>
                <a:srgbClr val="00AF50"/>
              </a:buClr>
              <a:buFont typeface="Wingdings"/>
              <a:buChar char=""/>
              <a:tabLst>
                <a:tab pos="356870" algn="l"/>
                <a:tab pos="357505" algn="l"/>
              </a:tabLst>
            </a:pPr>
            <a:r>
              <a:rPr lang="en-US" dirty="0"/>
              <a:t>After that, you can either click the Load button to load an existing market data set for review/modification or the New button to generate new market data.</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4098" name="Picture 2" descr="C:\Tim\CapTim\faq\da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3962400"/>
            <a:ext cx="66484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676400"/>
            <a:ext cx="8153400" cy="1424749"/>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manually</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dirty="0"/>
              <a:t>If you click the Load button, a selection window pops up. Expend Data -&gt; </a:t>
            </a:r>
            <a:r>
              <a:rPr lang="en-US" dirty="0" err="1"/>
              <a:t>InterestRateCurve</a:t>
            </a:r>
            <a:r>
              <a:rPr lang="en-US" dirty="0"/>
              <a:t> -&gt; Currency (e.g., USD) and select a curve (e.g., USD_3M). The list of the available market dates of USD_3M is displayed in the main windows</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5122" name="Picture 2" descr="C:\Tim\CapTim\faq\dat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3276600"/>
            <a:ext cx="6762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0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676400"/>
            <a:ext cx="8153400" cy="1424749"/>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manually</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dirty="0"/>
              <a:t>Select a date and then click the Load button. The market data of that valuation date are displayed in the main windows. You can modify the data and click the Save button to save all the changes. </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6146" name="Picture 2" descr="C:\Tim\CapTim\faq\dat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8305800" cy="313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87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676400"/>
            <a:ext cx="8153400" cy="1778692"/>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manually</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dirty="0"/>
              <a:t>Or if you click the New button, a selection template form is displayed in the main windows.</a:t>
            </a:r>
          </a:p>
          <a:p>
            <a:pPr marL="356870" indent="-344170">
              <a:spcBef>
                <a:spcPts val="600"/>
              </a:spcBef>
              <a:buClr>
                <a:srgbClr val="00AF50"/>
              </a:buClr>
              <a:buFont typeface="Wingdings"/>
              <a:buChar char=""/>
              <a:tabLst>
                <a:tab pos="356870" algn="l"/>
                <a:tab pos="357505" algn="l"/>
              </a:tabLst>
            </a:pPr>
            <a:r>
              <a:rPr lang="en-US" dirty="0"/>
              <a:t>Input Currency and Curve Data, and select Curve Type and Basis Type (if applicable). Then click Continue button at the end of each row.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7170" name="Picture 2" descr="C:\Tim\CapTim\faq\dat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8686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4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976450"/>
            <a:ext cx="8153400" cy="1147750"/>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manually</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dirty="0"/>
              <a:t>A new market data template is shown in the main window. Fill all fields and click the Save button. The new market data are generated.</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8194" name="Picture 2" descr="C:\Tim\CapTim\faq\dat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84582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5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976450"/>
            <a:ext cx="8153400" cy="1211870"/>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lang="en-US" sz="2400" spc="-90" dirty="0">
                <a:latin typeface="Trebuchet MS"/>
                <a:cs typeface="Trebuchet MS"/>
              </a:rPr>
              <a:t>How to local bulk market data?</a:t>
            </a: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endParaRPr lang="en-US" sz="800" dirty="0"/>
          </a:p>
          <a:p>
            <a:pPr marL="356870" indent="-344170">
              <a:spcBef>
                <a:spcPts val="600"/>
              </a:spcBef>
              <a:buClr>
                <a:srgbClr val="00AF50"/>
              </a:buClr>
              <a:buFont typeface="Wingdings"/>
              <a:buChar char=""/>
              <a:tabLst>
                <a:tab pos="356870" algn="l"/>
                <a:tab pos="357505" algn="l"/>
              </a:tabLst>
            </a:pPr>
            <a:r>
              <a:rPr lang="en-US" dirty="0"/>
              <a:t>Click the Tool tab at the top-left corner of the application. Next, expend Product -&gt; </a:t>
            </a:r>
            <a:r>
              <a:rPr lang="en-US" dirty="0" err="1"/>
              <a:t>InterestRateProduct</a:t>
            </a:r>
            <a:r>
              <a:rPr lang="en-US" dirty="0"/>
              <a:t> (for example). Then, select the Interest Rate Swap.</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9218" name="Picture 2" descr="C:\Tim\CapTim\faq\toolTra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64008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9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752600"/>
            <a:ext cx="8153400" cy="1565813"/>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lang="en-US" sz="2400" spc="-90" dirty="0">
                <a:latin typeface="Trebuchet MS"/>
                <a:cs typeface="Trebuchet MS"/>
              </a:rPr>
              <a:t>How to local bulk market data? (Cont'd)</a:t>
            </a: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endParaRPr lang="en-US" sz="800" dirty="0"/>
          </a:p>
          <a:p>
            <a:pPr marL="356870" indent="-344170">
              <a:spcBef>
                <a:spcPts val="600"/>
              </a:spcBef>
              <a:buClr>
                <a:srgbClr val="00AF50"/>
              </a:buClr>
              <a:buFont typeface="Wingdings"/>
              <a:buChar char=""/>
              <a:tabLst>
                <a:tab pos="356870" algn="l"/>
                <a:tab pos="357505" algn="l"/>
              </a:tabLst>
            </a:pPr>
            <a:r>
              <a:rPr lang="en-US" dirty="0"/>
              <a:t>Next, click the Load button. A window pops up allowing users to browse the local folders and select files. </a:t>
            </a:r>
          </a:p>
          <a:p>
            <a:pPr marL="356870" indent="-344170">
              <a:spcBef>
                <a:spcPts val="600"/>
              </a:spcBef>
              <a:buClr>
                <a:srgbClr val="00AF50"/>
              </a:buClr>
              <a:buFont typeface="Wingdings"/>
              <a:buChar char=""/>
              <a:tabLst>
                <a:tab pos="356870" algn="l"/>
                <a:tab pos="357505" algn="l"/>
              </a:tabLst>
            </a:pPr>
            <a:r>
              <a:rPr lang="en-US" dirty="0"/>
              <a:t>After selecting a bulk trade file that is in csv format, click the Open button. </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10242" name="Picture 2" descr="C:\Tim\CapTim\faq\toolTra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05200"/>
            <a:ext cx="7524750"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9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752600"/>
            <a:ext cx="8153400" cy="1488869"/>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lang="en-US" sz="2400" spc="-90" dirty="0">
                <a:latin typeface="Trebuchet MS"/>
                <a:cs typeface="Trebuchet MS"/>
              </a:rPr>
              <a:t>How to local bulk market data? (Cont'd)</a:t>
            </a: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endParaRPr lang="en-US" sz="800" dirty="0"/>
          </a:p>
          <a:p>
            <a:pPr marL="356870" indent="-344170">
              <a:spcBef>
                <a:spcPts val="600"/>
              </a:spcBef>
              <a:buClr>
                <a:srgbClr val="00AF50"/>
              </a:buClr>
              <a:buFont typeface="Wingdings"/>
              <a:buChar char=""/>
              <a:tabLst>
                <a:tab pos="356870" algn="l"/>
                <a:tab pos="357505" algn="l"/>
              </a:tabLst>
            </a:pPr>
            <a:r>
              <a:rPr lang="en-US" dirty="0" err="1"/>
              <a:t>FinPricing</a:t>
            </a:r>
            <a:r>
              <a:rPr lang="en-US" dirty="0"/>
              <a:t> starts to load all the trades defined in the file. Finally a summary table is displayed in the main window telling you how many trades are successfully loaded and how many of them fail.</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11266" name="Picture 2" descr="C:\Tim\CapTim\faq\toolTra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8999"/>
            <a:ext cx="7581900" cy="322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4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object 5"/>
          <p:cNvSpPr txBox="1">
            <a:spLocks noGrp="1"/>
          </p:cNvSpPr>
          <p:nvPr>
            <p:ph type="body" idx="1"/>
          </p:nvPr>
        </p:nvSpPr>
        <p:spPr>
          <a:xfrm>
            <a:off x="688645" y="1752600"/>
            <a:ext cx="7766710" cy="4520533"/>
          </a:xfrm>
          <a:prstGeom prst="rect">
            <a:avLst/>
          </a:prstGeom>
        </p:spPr>
        <p:txBody>
          <a:bodyPr vert="horz" wrap="square" lIns="0" tIns="12065" rIns="0" bIns="0" rtlCol="0">
            <a:spAutoFit/>
          </a:bodyPr>
          <a:lstStyle/>
          <a:p>
            <a:pPr marL="12700" marR="5080" indent="914400">
              <a:lnSpc>
                <a:spcPct val="150100"/>
              </a:lnSpc>
              <a:spcBef>
                <a:spcPts val="95"/>
              </a:spcBef>
            </a:pPr>
            <a:r>
              <a:rPr lang="en-US" sz="2200" dirty="0"/>
              <a:t>Market data is a broad term for trade-related data. It encompasses a range of information such as price, bid/ask quotes and market volume for financial instruments. Financial firms, traders and investors require such data to execute trades. Market data is generated in real time, which means that it can be used to make quick but informed trading decisions. In the meantime, historical market data are a crucial part of technical analysis, and can be used to project pricing trends and to calculate risk. </a:t>
            </a:r>
            <a:endParaRPr sz="2200" spc="-95" dirty="0"/>
          </a:p>
        </p:txBody>
      </p:sp>
      <p:sp>
        <p:nvSpPr>
          <p:cNvPr id="6" name="TextBox 5">
            <a:extLst>
              <a:ext uri="{FF2B5EF4-FFF2-40B4-BE49-F238E27FC236}">
                <a16:creationId xmlns:a16="http://schemas.microsoft.com/office/drawing/2014/main" id="{0DCEEA51-AE3C-4560-8AB1-8AB37E81D6C2}"/>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8802" y="2859735"/>
            <a:ext cx="2637155" cy="757555"/>
          </a:xfrm>
          <a:prstGeom prst="rect">
            <a:avLst/>
          </a:prstGeom>
        </p:spPr>
        <p:txBody>
          <a:bodyPr vert="horz" wrap="square" lIns="0" tIns="12700" rIns="0" bIns="0" rtlCol="0">
            <a:spAutoFit/>
          </a:bodyPr>
          <a:lstStyle/>
          <a:p>
            <a:pPr marL="12700">
              <a:lnSpc>
                <a:spcPct val="100000"/>
              </a:lnSpc>
              <a:spcBef>
                <a:spcPts val="100"/>
              </a:spcBef>
            </a:pPr>
            <a:r>
              <a:rPr sz="4800" spc="-330" dirty="0">
                <a:solidFill>
                  <a:srgbClr val="00AF50"/>
                </a:solidFill>
              </a:rPr>
              <a:t>Thank</a:t>
            </a:r>
            <a:r>
              <a:rPr sz="4800" spc="-420" dirty="0">
                <a:solidFill>
                  <a:srgbClr val="00AF50"/>
                </a:solidFill>
              </a:rPr>
              <a:t> </a:t>
            </a:r>
            <a:r>
              <a:rPr sz="4800" spc="-409" dirty="0">
                <a:solidFill>
                  <a:srgbClr val="00AF50"/>
                </a:solidFill>
              </a:rPr>
              <a:t>You</a:t>
            </a:r>
            <a:endParaRPr sz="4800"/>
          </a:p>
        </p:txBody>
      </p:sp>
      <p:sp>
        <p:nvSpPr>
          <p:cNvPr id="3" name="object 3"/>
          <p:cNvSpPr txBox="1"/>
          <p:nvPr/>
        </p:nvSpPr>
        <p:spPr>
          <a:xfrm>
            <a:off x="2286000" y="4800600"/>
            <a:ext cx="6247891" cy="1645963"/>
          </a:xfrm>
          <a:prstGeom prst="rect">
            <a:avLst/>
          </a:prstGeom>
        </p:spPr>
        <p:txBody>
          <a:bodyPr vert="horz" wrap="square" lIns="0" tIns="12065" rIns="0" bIns="0" rtlCol="0">
            <a:spAutoFit/>
          </a:bodyPr>
          <a:lstStyle/>
          <a:p>
            <a:pPr marL="698500" algn="r">
              <a:lnSpc>
                <a:spcPct val="100000"/>
              </a:lnSpc>
              <a:spcBef>
                <a:spcPts val="95"/>
              </a:spcBef>
            </a:pPr>
            <a:r>
              <a:rPr spc="-135" dirty="0">
                <a:latin typeface="Trebuchet MS"/>
                <a:cs typeface="Trebuchet MS"/>
              </a:rPr>
              <a:t>You </a:t>
            </a:r>
            <a:r>
              <a:rPr spc="-105" dirty="0">
                <a:latin typeface="Trebuchet MS"/>
                <a:cs typeface="Trebuchet MS"/>
              </a:rPr>
              <a:t>can </a:t>
            </a:r>
            <a:r>
              <a:rPr spc="-95" dirty="0">
                <a:latin typeface="Trebuchet MS"/>
                <a:cs typeface="Trebuchet MS"/>
              </a:rPr>
              <a:t>find </a:t>
            </a:r>
            <a:r>
              <a:rPr spc="-75" dirty="0">
                <a:latin typeface="Trebuchet MS"/>
                <a:cs typeface="Trebuchet MS"/>
              </a:rPr>
              <a:t>more </a:t>
            </a:r>
            <a:r>
              <a:rPr spc="-100" dirty="0">
                <a:latin typeface="Trebuchet MS"/>
                <a:cs typeface="Trebuchet MS"/>
              </a:rPr>
              <a:t>details</a:t>
            </a:r>
            <a:r>
              <a:rPr spc="-350" dirty="0">
                <a:latin typeface="Trebuchet MS"/>
                <a:cs typeface="Trebuchet MS"/>
              </a:rPr>
              <a:t> </a:t>
            </a:r>
            <a:r>
              <a:rPr lang="en-US" spc="-350" dirty="0">
                <a:latin typeface="Trebuchet MS"/>
                <a:cs typeface="Trebuchet MS"/>
              </a:rPr>
              <a:t> </a:t>
            </a:r>
            <a:r>
              <a:rPr spc="-125" dirty="0">
                <a:latin typeface="Trebuchet MS"/>
                <a:cs typeface="Trebuchet MS"/>
              </a:rPr>
              <a:t>at</a:t>
            </a:r>
            <a:endParaRPr lang="en-US" spc="-125" dirty="0">
              <a:latin typeface="Trebuchet MS"/>
              <a:cs typeface="Trebuchet MS"/>
            </a:endParaRPr>
          </a:p>
          <a:p>
            <a:pPr marL="698500" algn="r">
              <a:lnSpc>
                <a:spcPct val="100000"/>
              </a:lnSpc>
              <a:spcBef>
                <a:spcPts val="95"/>
              </a:spcBef>
            </a:pPr>
            <a:endParaRPr lang="en-US" spc="-125" dirty="0">
              <a:latin typeface="Trebuchet MS"/>
              <a:cs typeface="Trebuchet MS"/>
            </a:endParaRPr>
          </a:p>
          <a:p>
            <a:pPr marL="698500" algn="r">
              <a:lnSpc>
                <a:spcPct val="100000"/>
              </a:lnSpc>
              <a:spcBef>
                <a:spcPts val="95"/>
              </a:spcBef>
            </a:pPr>
            <a:r>
              <a:rPr lang="en-US" sz="1600" dirty="0">
                <a:latin typeface="Trebuchet MS"/>
                <a:cs typeface="Trebuchet MS"/>
                <a:hlinkClick r:id="rId2"/>
              </a:rPr>
              <a:t>https://finpricing.com/faq/manageData.html</a:t>
            </a:r>
            <a:endParaRPr lang="en-US" sz="1600" dirty="0">
              <a:latin typeface="Trebuchet MS"/>
              <a:cs typeface="Trebuchet MS"/>
            </a:endParaRPr>
          </a:p>
          <a:p>
            <a:pPr marL="698500" algn="r">
              <a:lnSpc>
                <a:spcPct val="100000"/>
              </a:lnSpc>
              <a:spcBef>
                <a:spcPts val="95"/>
              </a:spcBef>
            </a:pPr>
            <a:r>
              <a:rPr lang="en-CA" sz="1600" dirty="0">
                <a:latin typeface="Trebuchet MS"/>
                <a:cs typeface="Trebuchet MS"/>
                <a:hlinkClick r:id="rId3"/>
              </a:rPr>
              <a:t>https://finpricing.com/faq/loadData.html</a:t>
            </a:r>
            <a:endParaRPr lang="en-CA" sz="1600" dirty="0">
              <a:latin typeface="Trebuchet MS"/>
              <a:cs typeface="Trebuchet MS"/>
            </a:endParaRPr>
          </a:p>
          <a:p>
            <a:pPr marL="698500" algn="r">
              <a:lnSpc>
                <a:spcPct val="100000"/>
              </a:lnSpc>
              <a:spcBef>
                <a:spcPts val="95"/>
              </a:spcBef>
            </a:pPr>
            <a:r>
              <a:rPr lang="en-CA" sz="1600" dirty="0">
                <a:latin typeface="Trebuchet MS"/>
                <a:cs typeface="Trebuchet MS"/>
                <a:hlinkClick r:id="rId4"/>
              </a:rPr>
              <a:t>https://finpricing.com/faq/bulkLoad.html</a:t>
            </a:r>
            <a:endParaRPr lang="en-CA" sz="1600" dirty="0">
              <a:latin typeface="Trebuchet MS"/>
              <a:cs typeface="Trebuchet MS"/>
            </a:endParaRPr>
          </a:p>
          <a:p>
            <a:pPr marL="698500" algn="r">
              <a:lnSpc>
                <a:spcPct val="100000"/>
              </a:lnSpc>
              <a:spcBef>
                <a:spcPts val="95"/>
              </a:spcBef>
            </a:pPr>
            <a:endParaRPr lang="en-CA"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body" idx="1"/>
          </p:nvPr>
        </p:nvSpPr>
        <p:spPr>
          <a:xfrm>
            <a:off x="688645" y="1752600"/>
            <a:ext cx="7766710" cy="4533357"/>
          </a:xfrm>
          <a:prstGeom prst="rect">
            <a:avLst/>
          </a:prstGeom>
        </p:spPr>
        <p:txBody>
          <a:bodyPr vert="horz" wrap="square" lIns="0" tIns="12065" rIns="0" bIns="0" rtlCol="0">
            <a:spAutoFit/>
          </a:bodyPr>
          <a:lstStyle/>
          <a:p>
            <a:pPr marL="12700" marR="5080" indent="914400">
              <a:lnSpc>
                <a:spcPct val="150100"/>
              </a:lnSpc>
              <a:spcBef>
                <a:spcPts val="95"/>
              </a:spcBef>
            </a:pPr>
            <a:r>
              <a:rPr lang="en-US" sz="2200" dirty="0"/>
              <a:t>Trading venues provide reports on various assets and financial instruments, which are then distributed to traders and firms. Market data is available across thousands of global markets, including stocks, indices, fixed-income, interest rates, derivatives, forex and commodities. The aim of using market data is to get as much information about the asset you are planning to trade, in order to calculate risk and the impact of live news releases.</a:t>
            </a:r>
          </a:p>
          <a:p>
            <a:pPr marL="12700" marR="5080" indent="914400">
              <a:lnSpc>
                <a:spcPct val="150100"/>
              </a:lnSpc>
              <a:spcBef>
                <a:spcPts val="95"/>
              </a:spcBef>
            </a:pPr>
            <a:endParaRPr sz="2200" spc="-95" dirty="0"/>
          </a:p>
        </p:txBody>
      </p:sp>
      <p:sp>
        <p:nvSpPr>
          <p:cNvPr id="6" name="TextBox 5">
            <a:extLst>
              <a:ext uri="{FF2B5EF4-FFF2-40B4-BE49-F238E27FC236}">
                <a16:creationId xmlns:a16="http://schemas.microsoft.com/office/drawing/2014/main" id="{0DCEEA51-AE3C-4560-8AB1-8AB37E81D6C2}"/>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spTree>
    <p:extLst>
      <p:ext uri="{BB962C8B-B14F-4D97-AF65-F5344CB8AC3E}">
        <p14:creationId xmlns:p14="http://schemas.microsoft.com/office/powerpoint/2010/main" val="140004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038600" y="2065185"/>
            <a:ext cx="1991995" cy="567463"/>
          </a:xfrm>
          <a:prstGeom prst="rect">
            <a:avLst/>
          </a:prstGeom>
        </p:spPr>
        <p:txBody>
          <a:bodyPr vert="horz" wrap="square" lIns="0" tIns="13335" rIns="0" bIns="0" rtlCol="0">
            <a:spAutoFit/>
          </a:bodyPr>
          <a:lstStyle/>
          <a:p>
            <a:pPr marL="12700">
              <a:lnSpc>
                <a:spcPct val="100000"/>
              </a:lnSpc>
              <a:spcBef>
                <a:spcPts val="105"/>
              </a:spcBef>
            </a:pPr>
            <a:r>
              <a:rPr sz="3600" b="0" spc="-85" dirty="0">
                <a:solidFill>
                  <a:srgbClr val="000000"/>
                </a:solidFill>
                <a:latin typeface="Trebuchet MS"/>
                <a:cs typeface="Trebuchet MS"/>
              </a:rPr>
              <a:t>S</a:t>
            </a:r>
            <a:r>
              <a:rPr sz="3600" b="0" spc="-80" dirty="0">
                <a:solidFill>
                  <a:srgbClr val="000000"/>
                </a:solidFill>
                <a:latin typeface="Trebuchet MS"/>
                <a:cs typeface="Trebuchet MS"/>
              </a:rPr>
              <a:t>u</a:t>
            </a:r>
            <a:r>
              <a:rPr sz="3600" b="0" spc="-120" dirty="0">
                <a:solidFill>
                  <a:srgbClr val="000000"/>
                </a:solidFill>
                <a:latin typeface="Trebuchet MS"/>
                <a:cs typeface="Trebuchet MS"/>
              </a:rPr>
              <a:t>m</a:t>
            </a:r>
            <a:r>
              <a:rPr sz="3600" b="0" spc="-140" dirty="0">
                <a:solidFill>
                  <a:srgbClr val="000000"/>
                </a:solidFill>
                <a:latin typeface="Trebuchet MS"/>
                <a:cs typeface="Trebuchet MS"/>
              </a:rPr>
              <a:t>m</a:t>
            </a:r>
            <a:r>
              <a:rPr sz="3600" b="0" spc="-195" dirty="0">
                <a:solidFill>
                  <a:srgbClr val="000000"/>
                </a:solidFill>
                <a:latin typeface="Trebuchet MS"/>
                <a:cs typeface="Trebuchet MS"/>
              </a:rPr>
              <a:t>a</a:t>
            </a:r>
            <a:r>
              <a:rPr sz="3600" b="0" spc="-135" dirty="0">
                <a:solidFill>
                  <a:srgbClr val="000000"/>
                </a:solidFill>
                <a:latin typeface="Trebuchet MS"/>
                <a:cs typeface="Trebuchet MS"/>
              </a:rPr>
              <a:t>r</a:t>
            </a:r>
            <a:r>
              <a:rPr sz="3600" b="0" spc="-160" dirty="0">
                <a:solidFill>
                  <a:srgbClr val="000000"/>
                </a:solidFill>
                <a:latin typeface="Trebuchet MS"/>
                <a:cs typeface="Trebuchet MS"/>
              </a:rPr>
              <a:t>y</a:t>
            </a:r>
            <a:endParaRPr sz="3600" dirty="0">
              <a:latin typeface="Trebuchet MS"/>
              <a:cs typeface="Trebuchet MS"/>
            </a:endParaRPr>
          </a:p>
        </p:txBody>
      </p:sp>
      <p:sp>
        <p:nvSpPr>
          <p:cNvPr id="6" name="object 6"/>
          <p:cNvSpPr txBox="1"/>
          <p:nvPr/>
        </p:nvSpPr>
        <p:spPr>
          <a:xfrm>
            <a:off x="688644" y="2971800"/>
            <a:ext cx="7769556" cy="2627642"/>
          </a:xfrm>
          <a:prstGeom prst="rect">
            <a:avLst/>
          </a:prstGeom>
        </p:spPr>
        <p:txBody>
          <a:bodyPr vert="horz" wrap="square" lIns="0" tIns="11430" rIns="0" bIns="0" rtlCol="0">
            <a:spAutoFit/>
          </a:bodyPr>
          <a:lstStyle/>
          <a:p>
            <a:pPr marL="356870" indent="-344170">
              <a:lnSpc>
                <a:spcPct val="100000"/>
              </a:lnSpc>
              <a:spcBef>
                <a:spcPts val="90"/>
              </a:spcBef>
              <a:buClr>
                <a:srgbClr val="00AF50"/>
              </a:buClr>
              <a:buFont typeface="Wingdings"/>
              <a:buChar char=""/>
              <a:tabLst>
                <a:tab pos="356870" algn="l"/>
                <a:tab pos="357505" algn="l"/>
              </a:tabLst>
            </a:pPr>
            <a:r>
              <a:rPr sz="2600" spc="-70" dirty="0">
                <a:latin typeface="Trebuchet MS"/>
                <a:cs typeface="Trebuchet MS"/>
              </a:rPr>
              <a:t>How </a:t>
            </a:r>
            <a:r>
              <a:rPr sz="2600" spc="-114" dirty="0">
                <a:latin typeface="Trebuchet MS"/>
                <a:cs typeface="Trebuchet MS"/>
              </a:rPr>
              <a:t>to </a:t>
            </a:r>
            <a:r>
              <a:rPr lang="en-US" sz="2600" spc="-114" dirty="0">
                <a:latin typeface="Trebuchet MS"/>
                <a:cs typeface="Trebuchet MS"/>
              </a:rPr>
              <a:t>load/modify market data associated with a trade in </a:t>
            </a:r>
            <a:r>
              <a:rPr lang="en-US" sz="2600" spc="-114" dirty="0" err="1">
                <a:latin typeface="Trebuchet MS"/>
                <a:cs typeface="Trebuchet MS"/>
              </a:rPr>
              <a:t>FinPricing</a:t>
            </a:r>
            <a:r>
              <a:rPr sz="2600" spc="-90" dirty="0">
                <a:latin typeface="Trebuchet MS"/>
                <a:cs typeface="Trebuchet MS"/>
              </a:rPr>
              <a:t>?</a:t>
            </a:r>
            <a:endParaRPr sz="2600" dirty="0">
              <a:latin typeface="Trebuchet MS"/>
              <a:cs typeface="Trebuchet MS"/>
            </a:endParaRPr>
          </a:p>
          <a:p>
            <a:pPr marL="356870" indent="-344170">
              <a:lnSpc>
                <a:spcPct val="100000"/>
              </a:lnSpc>
              <a:spcBef>
                <a:spcPts val="2405"/>
              </a:spcBef>
              <a:buClr>
                <a:srgbClr val="00AF50"/>
              </a:buClr>
              <a:buFont typeface="Wingdings"/>
              <a:buChar char=""/>
              <a:tabLst>
                <a:tab pos="356870" algn="l"/>
                <a:tab pos="357505" algn="l"/>
              </a:tabLst>
            </a:pPr>
            <a:r>
              <a:rPr sz="2600" spc="-70" dirty="0">
                <a:latin typeface="Trebuchet MS"/>
                <a:cs typeface="Trebuchet MS"/>
              </a:rPr>
              <a:t>How </a:t>
            </a:r>
            <a:r>
              <a:rPr sz="2600" spc="-114" dirty="0">
                <a:latin typeface="Trebuchet MS"/>
                <a:cs typeface="Trebuchet MS"/>
              </a:rPr>
              <a:t>to</a:t>
            </a:r>
            <a:r>
              <a:rPr lang="en-US" sz="2600" spc="-114" dirty="0">
                <a:latin typeface="Trebuchet MS"/>
                <a:cs typeface="Trebuchet MS"/>
              </a:rPr>
              <a:t> load/modify market data manually in </a:t>
            </a:r>
            <a:r>
              <a:rPr lang="en-US" sz="2600" spc="-114" dirty="0" err="1">
                <a:latin typeface="Trebuchet MS"/>
                <a:cs typeface="Trebuchet MS"/>
              </a:rPr>
              <a:t>FinPricing</a:t>
            </a:r>
            <a:r>
              <a:rPr sz="2600" spc="-90" dirty="0">
                <a:latin typeface="Trebuchet MS"/>
                <a:cs typeface="Trebuchet MS"/>
              </a:rPr>
              <a:t>?</a:t>
            </a:r>
            <a:endParaRPr lang="en-US" sz="2600" spc="-90" dirty="0">
              <a:latin typeface="Trebuchet MS"/>
              <a:cs typeface="Trebuchet MS"/>
            </a:endParaRPr>
          </a:p>
          <a:p>
            <a:pPr marL="356870" indent="-344170">
              <a:lnSpc>
                <a:spcPct val="100000"/>
              </a:lnSpc>
              <a:spcBef>
                <a:spcPts val="2405"/>
              </a:spcBef>
              <a:buClr>
                <a:srgbClr val="00AF50"/>
              </a:buClr>
              <a:buFont typeface="Wingdings"/>
              <a:buChar char=""/>
              <a:tabLst>
                <a:tab pos="356870" algn="l"/>
                <a:tab pos="357505" algn="l"/>
              </a:tabLst>
            </a:pPr>
            <a:r>
              <a:rPr lang="en-US" sz="2600" spc="-90" dirty="0">
                <a:latin typeface="Trebuchet MS"/>
                <a:cs typeface="Trebuchet MS"/>
              </a:rPr>
              <a:t>How to local bulk market data in </a:t>
            </a:r>
            <a:r>
              <a:rPr lang="en-US" sz="2600" spc="-90" dirty="0" err="1">
                <a:latin typeface="Trebuchet MS"/>
                <a:cs typeface="Trebuchet MS"/>
              </a:rPr>
              <a:t>FinPricing</a:t>
            </a:r>
            <a:r>
              <a:rPr lang="en-US" sz="2600" spc="-90" dirty="0">
                <a:latin typeface="Trebuchet MS"/>
                <a:cs typeface="Trebuchet MS"/>
              </a:rPr>
              <a:t>?</a:t>
            </a:r>
            <a:endParaRPr sz="2600" dirty="0">
              <a:latin typeface="Trebuchet MS"/>
              <a:cs typeface="Trebuchet MS"/>
            </a:endParaRP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2057400"/>
            <a:ext cx="7923378" cy="4181914"/>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endParaRPr sz="240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US" sz="2000" dirty="0"/>
              <a:t>In finance, market data is associated with investment instruments or trades.</a:t>
            </a:r>
          </a:p>
          <a:p>
            <a:pPr marL="356870" indent="-344170">
              <a:spcBef>
                <a:spcPts val="600"/>
              </a:spcBef>
              <a:buClr>
                <a:srgbClr val="00AF50"/>
              </a:buClr>
              <a:buFont typeface="Wingdings"/>
              <a:buChar char=""/>
              <a:tabLst>
                <a:tab pos="356870" algn="l"/>
                <a:tab pos="357505" algn="l"/>
              </a:tabLst>
            </a:pPr>
            <a:r>
              <a:rPr lang="en-US" sz="2000" dirty="0"/>
              <a:t>After creating a new trade or loading an existing trade (see details at http://www.finpricing.com/faq/tradeLifecycle.html), click the Market Data tab that is beside the Trade Detail tab. Then the user can either click the New button to input new market data or the Load button to extract the existing market data.</a:t>
            </a:r>
          </a:p>
          <a:p>
            <a:pPr marL="356870" indent="-344170">
              <a:spcBef>
                <a:spcPts val="600"/>
              </a:spcBef>
              <a:buClr>
                <a:srgbClr val="00AF50"/>
              </a:buClr>
              <a:buFont typeface="Wingdings"/>
              <a:buChar char=""/>
              <a:tabLst>
                <a:tab pos="356870" algn="l"/>
                <a:tab pos="357505" algn="l"/>
              </a:tabLst>
            </a:pPr>
            <a:r>
              <a:rPr lang="en-US" sz="2000" dirty="0"/>
              <a:t>If the user chooses to input new market data by specifying the Valuation Date and then clicking the New button, the system knows what kind of market data needed for this trade and thus generates market data templates displayed in the main window.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spTree>
    <p:extLst>
      <p:ext uri="{BB962C8B-B14F-4D97-AF65-F5344CB8AC3E}">
        <p14:creationId xmlns:p14="http://schemas.microsoft.com/office/powerpoint/2010/main" val="403833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1828800"/>
            <a:ext cx="8153400" cy="2750753"/>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r>
              <a:rPr lang="en-US" sz="2400" spc="-90" dirty="0">
                <a:latin typeface="Trebuchet MS"/>
                <a:cs typeface="Trebuchet MS"/>
              </a:rPr>
              <a:t> (Cont'd)</a:t>
            </a:r>
            <a:endParaRPr sz="24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sz="2000" dirty="0"/>
              <a:t>After filling the market data and then clicking the Save button, an OK windows pops up if all data are in correct formats and value types. That means the new market data are saved into the system and ready to use.</a:t>
            </a:r>
          </a:p>
          <a:p>
            <a:pPr marL="356870" indent="-344170">
              <a:spcBef>
                <a:spcPts val="600"/>
              </a:spcBef>
              <a:buClr>
                <a:srgbClr val="00AF50"/>
              </a:buClr>
              <a:buFont typeface="Wingdings"/>
              <a:buChar char=""/>
              <a:tabLst>
                <a:tab pos="356870" algn="l"/>
                <a:tab pos="357505" algn="l"/>
              </a:tabLst>
            </a:pPr>
            <a:r>
              <a:rPr lang="en-US" sz="2000" dirty="0"/>
              <a:t>Please note that </a:t>
            </a:r>
            <a:r>
              <a:rPr lang="en-US" sz="2000" dirty="0" err="1"/>
              <a:t>FinPricing</a:t>
            </a:r>
            <a:r>
              <a:rPr lang="en-US" sz="2000" dirty="0"/>
              <a:t> provides some market data to users. However, a user feels free to modify or provide their own market data. Those new or modified market data will be private to the user.</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2" name="Picture 1">
            <a:extLst>
              <a:ext uri="{FF2B5EF4-FFF2-40B4-BE49-F238E27FC236}">
                <a16:creationId xmlns:a16="http://schemas.microsoft.com/office/drawing/2014/main" id="{DDFD683F-A8EB-4112-99E3-8BA9E27B1964}"/>
              </a:ext>
            </a:extLst>
          </p:cNvPr>
          <p:cNvPicPr>
            <a:picLocks noChangeAspect="1"/>
          </p:cNvPicPr>
          <p:nvPr/>
        </p:nvPicPr>
        <p:blipFill>
          <a:blip r:embed="rId3"/>
          <a:stretch>
            <a:fillRect/>
          </a:stretch>
        </p:blipFill>
        <p:spPr>
          <a:xfrm>
            <a:off x="271968" y="4691952"/>
            <a:ext cx="8600062" cy="2050381"/>
          </a:xfrm>
          <a:prstGeom prst="rect">
            <a:avLst/>
          </a:prstGeom>
        </p:spPr>
      </p:pic>
    </p:spTree>
    <p:extLst>
      <p:ext uri="{BB962C8B-B14F-4D97-AF65-F5344CB8AC3E}">
        <p14:creationId xmlns:p14="http://schemas.microsoft.com/office/powerpoint/2010/main" val="20348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3600"/>
            <a:ext cx="8153400" cy="4194738"/>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sz="2000" dirty="0"/>
              <a:t>If user chooses to load existing market data by inputting a Valuation Date (say, 2/8/2018) and then clicking the Load button, a selection form appears in the main window. The user can select a date from pull-down menus. If all available dates are not what he wants, just select NA (not available). Then click the Extract button at the right of the row. </a:t>
            </a:r>
          </a:p>
          <a:p>
            <a:pPr marL="356870" indent="-344170">
              <a:spcBef>
                <a:spcPts val="600"/>
              </a:spcBef>
              <a:buClr>
                <a:srgbClr val="00AF50"/>
              </a:buClr>
              <a:buFont typeface="Wingdings"/>
              <a:buChar char=""/>
              <a:tabLst>
                <a:tab pos="356870" algn="l"/>
                <a:tab pos="357505" algn="l"/>
              </a:tabLst>
            </a:pPr>
            <a:r>
              <a:rPr lang="en-US" sz="2000" dirty="0"/>
              <a:t>Note: the valuation date and the market data date are allowed to be different as sometimes a user conducts what-if analysis at a start-of-day (SOD), when the new market data are still not available. In that case, the user can use yesterday's data. </a:t>
            </a:r>
          </a:p>
          <a:p>
            <a:pPr marL="356870" indent="-344170">
              <a:spcBef>
                <a:spcPts val="600"/>
              </a:spcBef>
              <a:buClr>
                <a:srgbClr val="00AF50"/>
              </a:buClr>
              <a:buFont typeface="Wingdings"/>
              <a:buChar char=""/>
              <a:tabLst>
                <a:tab pos="356870" algn="l"/>
                <a:tab pos="357505" algn="l"/>
              </a:tabLst>
            </a:pPr>
            <a:endParaRPr lang="en-US" sz="2000" dirty="0"/>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spTree>
    <p:extLst>
      <p:ext uri="{BB962C8B-B14F-4D97-AF65-F5344CB8AC3E}">
        <p14:creationId xmlns:p14="http://schemas.microsoft.com/office/powerpoint/2010/main" val="35543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3600"/>
            <a:ext cx="8153400" cy="1270861"/>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endParaRPr lang="en-US" sz="2000" dirty="0"/>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1026" name="Picture 2" descr="C:\Tim\CapTim\faq\tradePric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94911"/>
            <a:ext cx="8534400" cy="334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3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3600"/>
            <a:ext cx="8153400" cy="1578637"/>
          </a:xfrm>
          <a:prstGeom prst="rect">
            <a:avLst/>
          </a:prstGeom>
        </p:spPr>
        <p:txBody>
          <a:bodyPr vert="horz" wrap="square" lIns="0" tIns="11430" rIns="0" bIns="0" rtlCol="0">
            <a:spAutoFit/>
          </a:bodyPr>
          <a:lstStyle/>
          <a:p>
            <a:pPr marL="12700" algn="ctr">
              <a:lnSpc>
                <a:spcPct val="100000"/>
              </a:lnSpc>
              <a:spcBef>
                <a:spcPts val="90"/>
              </a:spcBef>
              <a:buClr>
                <a:srgbClr val="00AF50"/>
              </a:buClr>
              <a:tabLst>
                <a:tab pos="356870" algn="l"/>
                <a:tab pos="357505" algn="l"/>
              </a:tabLst>
            </a:pPr>
            <a:r>
              <a:rPr sz="2400" spc="-70" dirty="0">
                <a:latin typeface="Trebuchet MS"/>
                <a:cs typeface="Trebuchet MS"/>
              </a:rPr>
              <a:t>How </a:t>
            </a:r>
            <a:r>
              <a:rPr sz="2400" spc="-114" dirty="0">
                <a:latin typeface="Trebuchet MS"/>
                <a:cs typeface="Trebuchet MS"/>
              </a:rPr>
              <a:t>to </a:t>
            </a:r>
            <a:r>
              <a:rPr lang="en-US" sz="2400" spc="-114" dirty="0">
                <a:latin typeface="Trebuchet MS"/>
                <a:cs typeface="Trebuchet MS"/>
              </a:rPr>
              <a:t>load/modify market data associated with a trade</a:t>
            </a:r>
            <a:r>
              <a:rPr sz="2400" spc="-90" dirty="0">
                <a:latin typeface="Trebuchet MS"/>
                <a:cs typeface="Trebuchet MS"/>
              </a:rPr>
              <a:t>?</a:t>
            </a:r>
            <a:r>
              <a:rPr lang="en-US" sz="2400" spc="-90" dirty="0">
                <a:latin typeface="Trebuchet MS"/>
                <a:cs typeface="Trebuchet MS"/>
              </a:rPr>
              <a:t> (Cont'd)</a:t>
            </a:r>
          </a:p>
          <a:p>
            <a:pPr marL="12700" algn="ctr">
              <a:lnSpc>
                <a:spcPct val="100000"/>
              </a:lnSpc>
              <a:spcBef>
                <a:spcPts val="90"/>
              </a:spcBef>
              <a:buClr>
                <a:srgbClr val="00AF50"/>
              </a:buClr>
              <a:tabLst>
                <a:tab pos="356870" algn="l"/>
                <a:tab pos="357505" algn="l"/>
              </a:tabLst>
            </a:pPr>
            <a:endParaRPr sz="800" dirty="0">
              <a:latin typeface="Trebuchet MS"/>
              <a:cs typeface="Trebuchet MS"/>
            </a:endParaRPr>
          </a:p>
          <a:p>
            <a:pPr marL="356870" indent="-344170">
              <a:spcBef>
                <a:spcPts val="600"/>
              </a:spcBef>
              <a:buClr>
                <a:srgbClr val="00AF50"/>
              </a:buClr>
              <a:buFont typeface="Wingdings"/>
              <a:buChar char=""/>
              <a:tabLst>
                <a:tab pos="356870" algn="l"/>
                <a:tab pos="357505" algn="l"/>
              </a:tabLst>
            </a:pPr>
            <a:r>
              <a:rPr lang="en-US" sz="2000" dirty="0"/>
              <a:t>The market data on 2/8/2018 are loaded in the main window. Again the user can modify and save the market data.</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Market Data</a:t>
            </a:r>
          </a:p>
        </p:txBody>
      </p:sp>
      <p:pic>
        <p:nvPicPr>
          <p:cNvPr id="2050" name="Picture 2" descr="C:\Tim\CapTim\faq\tradePric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712237"/>
            <a:ext cx="8382000" cy="314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25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1183</Words>
  <Application>Microsoft Office PowerPoint</Application>
  <PresentationFormat>On-screen Show (4:3)</PresentationFormat>
  <Paragraphs>83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Trebuchet MS</vt:lpstr>
      <vt:lpstr>Wingdings</vt:lpstr>
      <vt:lpstr>Office Theme</vt:lpstr>
      <vt:lpstr>How does FinPricing Manage Market Data?</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data management tool | FinPricing</dc:title>
  <dc:creator>tim</dc:creator>
  <cp:lastModifiedBy>Xiao, Tim</cp:lastModifiedBy>
  <cp:revision>45</cp:revision>
  <dcterms:created xsi:type="dcterms:W3CDTF">2018-12-11T14:46:20Z</dcterms:created>
  <dcterms:modified xsi:type="dcterms:W3CDTF">2019-08-13T17:34:57Z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2018-12-08T00:00:00Z</vt:filetime>
  </property>
  <property fmtid="{D5CDD505-2E9C-101B-9397-08002B2CF9AE}" pid="3" name="Creator">
    <vt:lpwstr>Microsoft® PowerPoint® 2010</vt:lpwstr>
  </property>
  <property fmtid="{D5CDD505-2E9C-101B-9397-08002B2CF9AE}" pid="4" name="LastSaved">
    <vt:filetime>2018-12-11T00:00:00Z</vt:filetime>
  </property>
  <property fmtid="{D5CDD505-2E9C-101B-9397-08002B2CF9AE}" pid="5" name="MSIP_Label_88c63503-0fb3-4712-a32e-7ecb4b7d79e8_Enabled">
    <vt:lpwstr>True</vt:lpwstr>
  </property>
  <property fmtid="{D5CDD505-2E9C-101B-9397-08002B2CF9AE}" pid="6" name="MSIP_Label_88c63503-0fb3-4712-a32e-7ecb4b7d79e8_SiteId">
    <vt:lpwstr>d9da684f-2c03-432a-a7b6-ed714ffc7683</vt:lpwstr>
  </property>
  <property fmtid="{D5CDD505-2E9C-101B-9397-08002B2CF9AE}" pid="7" name="MSIP_Label_88c63503-0fb3-4712-a32e-7ecb4b7d79e8_Ref">
    <vt:lpwstr>https://api.informationprotection.azure.com/api/d9da684f-2c03-432a-a7b6-ed714ffc7683</vt:lpwstr>
  </property>
  <property fmtid="{D5CDD505-2E9C-101B-9397-08002B2CF9AE}" pid="8" name="MSIP_Label_88c63503-0fb3-4712-a32e-7ecb4b7d79e8_SetBy">
    <vt:lpwstr>XIAOTI3@tdedge.onmicrosoft.com</vt:lpwstr>
  </property>
  <property fmtid="{D5CDD505-2E9C-101B-9397-08002B2CF9AE}" pid="9" name="MSIP_Label_88c63503-0fb3-4712-a32e-7ecb4b7d79e8_SetDate">
    <vt:lpwstr>2018-12-11T12:18:51.8731033-05:00</vt:lpwstr>
  </property>
  <property fmtid="{D5CDD505-2E9C-101B-9397-08002B2CF9AE}" pid="10" name="MSIP_Label_88c63503-0fb3-4712-a32e-7ecb4b7d79e8_Name">
    <vt:lpwstr>Internal</vt:lpwstr>
  </property>
  <property fmtid="{D5CDD505-2E9C-101B-9397-08002B2CF9AE}" pid="11" name="MSIP_Label_88c63503-0fb3-4712-a32e-7ecb4b7d79e8_Application">
    <vt:lpwstr>Microsoft Azure Information Protection</vt:lpwstr>
  </property>
  <property fmtid="{D5CDD505-2E9C-101B-9397-08002B2CF9AE}" pid="12" name="MSIP_Label_88c63503-0fb3-4712-a32e-7ecb4b7d79e8_Extended_MSFT_Method">
    <vt:lpwstr>Automatic</vt:lpwstr>
  </property>
  <property fmtid="{D5CDD505-2E9C-101B-9397-08002B2CF9AE}" pid="13" name="TD_Classification">
    <vt:lpwstr>Internal</vt:lpwstr>
  </property>
</Properties>
</file>