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69" r:id="rId5"/>
    <p:sldId id="270" r:id="rId6"/>
    <p:sldId id="271" r:id="rId7"/>
    <p:sldId id="266" r:id="rId8"/>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p:cViewPr varScale="1">
        <p:scale>
          <a:sx n="67" d="100"/>
          <a:sy n="67" d="100"/>
        </p:scale>
        <p:origin x="163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Trebuchet MS"/>
                <a:cs typeface="Trebuchet MS"/>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7997"/>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2091054" y="299415"/>
            <a:ext cx="4961890" cy="391795"/>
          </a:xfrm>
          <a:prstGeom prst="rect">
            <a:avLst/>
          </a:prstGeom>
        </p:spPr>
        <p:txBody>
          <a:bodyPr wrap="square" lIns="0" tIns="0" rIns="0" bIns="0">
            <a:spAutoFit/>
          </a:bodyPr>
          <a:lstStyle>
            <a:lvl1pPr>
              <a:defRPr sz="2400" b="1" i="0">
                <a:solidFill>
                  <a:schemeClr val="bg1"/>
                </a:solidFill>
                <a:latin typeface="Trebuchet MS"/>
                <a:cs typeface="Trebuchet MS"/>
              </a:defRPr>
            </a:lvl1pPr>
          </a:lstStyle>
          <a:p>
            <a:endParaRPr/>
          </a:p>
        </p:txBody>
      </p:sp>
      <p:sp>
        <p:nvSpPr>
          <p:cNvPr id="3" name="Holder 3"/>
          <p:cNvSpPr>
            <a:spLocks noGrp="1"/>
          </p:cNvSpPr>
          <p:nvPr>
            <p:ph type="body" idx="1"/>
          </p:nvPr>
        </p:nvSpPr>
        <p:spPr>
          <a:xfrm>
            <a:off x="688644" y="2549143"/>
            <a:ext cx="7766710" cy="2769870"/>
          </a:xfrm>
          <a:prstGeom prst="rect">
            <a:avLst/>
          </a:prstGeom>
        </p:spPr>
        <p:txBody>
          <a:bodyPr wrap="square" lIns="0" tIns="0" rIns="0" bIns="0">
            <a:spAutoFit/>
          </a:bodyPr>
          <a:lstStyle>
            <a:lvl1pPr>
              <a:defRPr sz="2400" b="0" i="0">
                <a:solidFill>
                  <a:schemeClr val="tx1"/>
                </a:solidFill>
                <a:latin typeface="Trebuchet MS"/>
                <a:cs typeface="Trebuchet MS"/>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8/13/2019</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1262903252,&quot;Placement&quot;:&quot;Footer&quot;}">
            <a:extLst>
              <a:ext uri="{FF2B5EF4-FFF2-40B4-BE49-F238E27FC236}">
                <a16:creationId xmlns:a16="http://schemas.microsoft.com/office/drawing/2014/main" id="{9F835953-6AD2-4885-9A00-173D0F9B8195}"/>
              </a:ext>
            </a:extLst>
          </p:cNvPr>
          <p:cNvSpPr txBox="1"/>
          <p:nvPr userDrawn="1"/>
        </p:nvSpPr>
        <p:spPr>
          <a:xfrm>
            <a:off x="0" y="6595656"/>
            <a:ext cx="678298" cy="262344"/>
          </a:xfrm>
          <a:prstGeom prst="rect">
            <a:avLst/>
          </a:prstGeom>
          <a:noFill/>
        </p:spPr>
        <p:txBody>
          <a:bodyPr vert="horz" wrap="square" lIns="0" tIns="0" rIns="0" bIns="0" rtlCol="0" anchor="ctr" anchorCtr="1">
            <a:spAutoFit/>
          </a:bodyPr>
          <a:lstStyle/>
          <a:p>
            <a:pPr algn="l">
              <a:spcBef>
                <a:spcPts val="0"/>
              </a:spcBef>
              <a:spcAft>
                <a:spcPts val="0"/>
              </a:spcAft>
            </a:pPr>
            <a:r>
              <a:rPr lang="en-US" sz="1000">
                <a:solidFill>
                  <a:srgbClr val="000000"/>
                </a:solidFill>
                <a:latin typeface="Calibri" panose="020F0502020204030204" pitchFamily="34" charset="0"/>
              </a:rPr>
              <a:t>Internal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inpricing.com/faq/manageBook.html" TargetMode="External"/><Relationship Id="rId2" Type="http://schemas.openxmlformats.org/officeDocument/2006/relationships/hyperlink" Target="https://finpricing.com/faq/manageBackoffic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7997"/>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1176324" y="1399489"/>
            <a:ext cx="7357745" cy="1490152"/>
          </a:xfrm>
          <a:prstGeom prst="rect">
            <a:avLst/>
          </a:prstGeom>
        </p:spPr>
        <p:txBody>
          <a:bodyPr vert="horz" wrap="square" lIns="0" tIns="12700" rIns="0" bIns="0" rtlCol="0">
            <a:spAutoFit/>
          </a:bodyPr>
          <a:lstStyle/>
          <a:p>
            <a:pPr marL="12700" algn="r">
              <a:lnSpc>
                <a:spcPct val="100000"/>
              </a:lnSpc>
              <a:spcBef>
                <a:spcPts val="100"/>
              </a:spcBef>
            </a:pPr>
            <a:r>
              <a:rPr lang="en-US" sz="4800" spc="-275" dirty="0"/>
              <a:t>How does </a:t>
            </a:r>
            <a:r>
              <a:rPr lang="en-US" sz="4800" spc="-275" dirty="0" err="1"/>
              <a:t>FinPricing</a:t>
            </a:r>
            <a:r>
              <a:rPr lang="en-US" sz="4800" spc="-275" dirty="0"/>
              <a:t> Manage Back Office Entities</a:t>
            </a:r>
            <a:r>
              <a:rPr sz="4800" spc="-275" dirty="0"/>
              <a:t>?</a:t>
            </a:r>
            <a:endParaRPr sz="4800" dirty="0"/>
          </a:p>
        </p:txBody>
      </p:sp>
      <p:sp>
        <p:nvSpPr>
          <p:cNvPr id="4" name="object 4"/>
          <p:cNvSpPr txBox="1"/>
          <p:nvPr/>
        </p:nvSpPr>
        <p:spPr>
          <a:xfrm>
            <a:off x="7115936" y="4970145"/>
            <a:ext cx="1265555" cy="391160"/>
          </a:xfrm>
          <a:prstGeom prst="rect">
            <a:avLst/>
          </a:prstGeom>
        </p:spPr>
        <p:txBody>
          <a:bodyPr vert="horz" wrap="square" lIns="0" tIns="12700" rIns="0" bIns="0" rtlCol="0">
            <a:spAutoFit/>
          </a:bodyPr>
          <a:lstStyle/>
          <a:p>
            <a:pPr marL="12700">
              <a:lnSpc>
                <a:spcPct val="100000"/>
              </a:lnSpc>
              <a:spcBef>
                <a:spcPts val="100"/>
              </a:spcBef>
            </a:pPr>
            <a:r>
              <a:rPr sz="2400" b="1" spc="-155" dirty="0" err="1">
                <a:latin typeface="Trebuchet MS"/>
                <a:cs typeface="Trebuchet MS"/>
              </a:rPr>
              <a:t>Fin</a:t>
            </a:r>
            <a:r>
              <a:rPr lang="en-US" sz="2400" b="1" spc="-155" dirty="0" err="1">
                <a:latin typeface="Trebuchet MS"/>
                <a:cs typeface="Trebuchet MS"/>
              </a:rPr>
              <a:t>Pricing</a:t>
            </a:r>
            <a:endParaRPr sz="2400" dirty="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body" idx="1"/>
          </p:nvPr>
        </p:nvSpPr>
        <p:spPr>
          <a:xfrm>
            <a:off x="688645" y="1752600"/>
            <a:ext cx="7766710" cy="4641655"/>
          </a:xfrm>
          <a:prstGeom prst="rect">
            <a:avLst/>
          </a:prstGeom>
        </p:spPr>
        <p:txBody>
          <a:bodyPr vert="horz" wrap="square" lIns="0" tIns="12065" rIns="0" bIns="0" rtlCol="0">
            <a:spAutoFit/>
          </a:bodyPr>
          <a:lstStyle/>
          <a:p>
            <a:pPr marL="12700" marR="5080" indent="914400">
              <a:lnSpc>
                <a:spcPct val="150100"/>
              </a:lnSpc>
              <a:spcBef>
                <a:spcPts val="95"/>
              </a:spcBef>
            </a:pPr>
            <a:r>
              <a:rPr lang="en-US" sz="2000" dirty="0"/>
              <a:t>A back office is the portion of a company made up of administration and support personnel who are behind-the-scenes and not client-facing, while front office staffs are the folks in contact with the consumers or clients. Back office functions include settlements, clearances, record maintenance, regulatory compliance, accounting, and IT services.</a:t>
            </a:r>
          </a:p>
          <a:p>
            <a:pPr marL="12700" marR="5080" indent="914400">
              <a:lnSpc>
                <a:spcPct val="150100"/>
              </a:lnSpc>
              <a:spcBef>
                <a:spcPts val="95"/>
              </a:spcBef>
            </a:pPr>
            <a:r>
              <a:rPr lang="en-US" sz="2000" dirty="0" err="1"/>
              <a:t>FinPricing</a:t>
            </a:r>
            <a:r>
              <a:rPr lang="en-US" sz="2000" dirty="0"/>
              <a:t> provides interfaces for users to manage back office entities, such as Book/Portfolio, Counterparty, </a:t>
            </a:r>
            <a:r>
              <a:rPr lang="en-US" sz="2000" dirty="0" err="1"/>
              <a:t>LegalEntity</a:t>
            </a:r>
            <a:r>
              <a:rPr lang="en-US" sz="2000" dirty="0"/>
              <a:t>, and Exchange, etc. The management procedure is quite similar. Here we take book as an example.</a:t>
            </a:r>
          </a:p>
        </p:txBody>
      </p:sp>
      <p:sp>
        <p:nvSpPr>
          <p:cNvPr id="6" name="TextBox 5">
            <a:extLst>
              <a:ext uri="{FF2B5EF4-FFF2-40B4-BE49-F238E27FC236}">
                <a16:creationId xmlns:a16="http://schemas.microsoft.com/office/drawing/2014/main" id="{0DCEEA51-AE3C-4560-8AB1-8AB37E81D6C2}"/>
              </a:ext>
            </a:extLst>
          </p:cNvPr>
          <p:cNvSpPr txBox="1"/>
          <p:nvPr/>
        </p:nvSpPr>
        <p:spPr>
          <a:xfrm>
            <a:off x="5257800" y="304800"/>
            <a:ext cx="2514600" cy="369332"/>
          </a:xfrm>
          <a:prstGeom prst="rect">
            <a:avLst/>
          </a:prstGeom>
          <a:noFill/>
        </p:spPr>
        <p:txBody>
          <a:bodyPr wrap="square" rtlCol="0">
            <a:spAutoFit/>
          </a:bodyPr>
          <a:lstStyle/>
          <a:p>
            <a:r>
              <a:rPr lang="en-US" dirty="0">
                <a:solidFill>
                  <a:schemeClr val="bg1">
                    <a:lumMod val="95000"/>
                  </a:schemeClr>
                </a:solidFill>
              </a:rPr>
              <a:t>Back Office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6848856" y="231647"/>
            <a:ext cx="478535" cy="682751"/>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762000" y="1905000"/>
            <a:ext cx="7731064" cy="2242922"/>
          </a:xfrm>
          <a:prstGeom prst="rect">
            <a:avLst/>
          </a:prstGeom>
        </p:spPr>
        <p:txBody>
          <a:bodyPr vert="horz" wrap="square" lIns="0" tIns="11430" rIns="0" bIns="0" rtlCol="0">
            <a:spAutoFit/>
          </a:bodyPr>
          <a:lstStyle/>
          <a:p>
            <a:pPr marL="356870" indent="-344170">
              <a:spcBef>
                <a:spcPts val="600"/>
              </a:spcBef>
              <a:buClr>
                <a:srgbClr val="00AF50"/>
              </a:buClr>
              <a:buFont typeface="Wingdings"/>
              <a:buChar char=""/>
              <a:tabLst>
                <a:tab pos="356870" algn="l"/>
                <a:tab pos="357505" algn="l"/>
              </a:tabLst>
            </a:pPr>
            <a:r>
              <a:rPr lang="en-US" sz="2000" dirty="0"/>
              <a:t>A portfolio is a grouping of financial assets. It is more generically called book in </a:t>
            </a:r>
            <a:r>
              <a:rPr lang="en-US" sz="2000" dirty="0" err="1"/>
              <a:t>FinPricing</a:t>
            </a:r>
            <a:r>
              <a:rPr lang="en-US" sz="2000" dirty="0"/>
              <a:t>. A book could be a portfolio or trading strategy or desk. </a:t>
            </a:r>
            <a:r>
              <a:rPr lang="en-US" sz="2000" dirty="0" err="1"/>
              <a:t>FinPricing</a:t>
            </a:r>
            <a:r>
              <a:rPr lang="en-US" sz="2000" dirty="0"/>
              <a:t> portfolio management supports multi-level book(portfolio) hierarchies.</a:t>
            </a:r>
          </a:p>
          <a:p>
            <a:pPr marL="356870" indent="-344170">
              <a:spcBef>
                <a:spcPts val="600"/>
              </a:spcBef>
              <a:buClr>
                <a:srgbClr val="00AF50"/>
              </a:buClr>
              <a:buFont typeface="Wingdings"/>
              <a:buChar char=""/>
              <a:tabLst>
                <a:tab pos="356870" algn="l"/>
                <a:tab pos="357505" algn="l"/>
              </a:tabLst>
            </a:pPr>
            <a:r>
              <a:rPr lang="en-US" sz="2000" dirty="0"/>
              <a:t>Click the BackOffice tab at the top-left corner of the application. Then, expend BackOffice -&gt; Portfolios -&gt; Books. You can click the New button to create a new book or the Load button to extract an existing one. </a:t>
            </a:r>
          </a:p>
        </p:txBody>
      </p:sp>
      <p:sp>
        <p:nvSpPr>
          <p:cNvPr id="8" name="TextBox 7">
            <a:extLst>
              <a:ext uri="{FF2B5EF4-FFF2-40B4-BE49-F238E27FC236}">
                <a16:creationId xmlns:a16="http://schemas.microsoft.com/office/drawing/2014/main" id="{EE990AC3-ACC5-4FB1-A7E6-9E0F9CF71075}"/>
              </a:ext>
            </a:extLst>
          </p:cNvPr>
          <p:cNvSpPr txBox="1"/>
          <p:nvPr/>
        </p:nvSpPr>
        <p:spPr>
          <a:xfrm>
            <a:off x="5257800" y="304800"/>
            <a:ext cx="2514600" cy="369332"/>
          </a:xfrm>
          <a:prstGeom prst="rect">
            <a:avLst/>
          </a:prstGeom>
          <a:noFill/>
        </p:spPr>
        <p:txBody>
          <a:bodyPr wrap="square" rtlCol="0">
            <a:spAutoFit/>
          </a:bodyPr>
          <a:lstStyle/>
          <a:p>
            <a:r>
              <a:rPr lang="en-US" dirty="0">
                <a:solidFill>
                  <a:schemeClr val="bg1">
                    <a:lumMod val="95000"/>
                  </a:schemeClr>
                </a:solidFill>
              </a:rPr>
              <a:t>Back Office</a:t>
            </a:r>
          </a:p>
        </p:txBody>
      </p:sp>
      <p:pic>
        <p:nvPicPr>
          <p:cNvPr id="1026" name="Picture 2" descr="C:\Tim\CapTim\faq\book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1" y="4267200"/>
            <a:ext cx="7620000" cy="24000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8335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6848856" y="231647"/>
            <a:ext cx="478535" cy="682751"/>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533400" y="2133600"/>
            <a:ext cx="7923378" cy="1242648"/>
          </a:xfrm>
          <a:prstGeom prst="rect">
            <a:avLst/>
          </a:prstGeom>
        </p:spPr>
        <p:txBody>
          <a:bodyPr vert="horz" wrap="square" lIns="0" tIns="11430" rIns="0" bIns="0" rtlCol="0">
            <a:spAutoFit/>
          </a:bodyPr>
          <a:lstStyle/>
          <a:p>
            <a:pPr marL="356870" indent="-344170">
              <a:spcBef>
                <a:spcPts val="600"/>
              </a:spcBef>
              <a:buClr>
                <a:srgbClr val="00AF50"/>
              </a:buClr>
              <a:buFont typeface="Wingdings"/>
              <a:buChar char=""/>
              <a:tabLst>
                <a:tab pos="356870" algn="l"/>
                <a:tab pos="357505" algn="l"/>
              </a:tabLst>
            </a:pPr>
            <a:r>
              <a:rPr lang="en-US" sz="2000" dirty="0"/>
              <a:t>If you click the New button, a new book template is displayed in the main window. The </a:t>
            </a:r>
            <a:r>
              <a:rPr lang="en-US" sz="2000" dirty="0" err="1"/>
              <a:t>ParentName</a:t>
            </a:r>
            <a:r>
              <a:rPr lang="en-US" sz="2000" dirty="0"/>
              <a:t> field allows you to build portfolio hierarchy. If there is no hierarchy, simply select NA. Fill all fields and then click the Save button. A new book has been generated.</a:t>
            </a:r>
          </a:p>
        </p:txBody>
      </p:sp>
      <p:sp>
        <p:nvSpPr>
          <p:cNvPr id="8" name="TextBox 7">
            <a:extLst>
              <a:ext uri="{FF2B5EF4-FFF2-40B4-BE49-F238E27FC236}">
                <a16:creationId xmlns:a16="http://schemas.microsoft.com/office/drawing/2014/main" id="{EE990AC3-ACC5-4FB1-A7E6-9E0F9CF71075}"/>
              </a:ext>
            </a:extLst>
          </p:cNvPr>
          <p:cNvSpPr txBox="1"/>
          <p:nvPr/>
        </p:nvSpPr>
        <p:spPr>
          <a:xfrm>
            <a:off x="5257800" y="304800"/>
            <a:ext cx="2514600" cy="369332"/>
          </a:xfrm>
          <a:prstGeom prst="rect">
            <a:avLst/>
          </a:prstGeom>
          <a:noFill/>
        </p:spPr>
        <p:txBody>
          <a:bodyPr wrap="square" rtlCol="0">
            <a:spAutoFit/>
          </a:bodyPr>
          <a:lstStyle/>
          <a:p>
            <a:r>
              <a:rPr lang="en-US" dirty="0">
                <a:solidFill>
                  <a:schemeClr val="bg1">
                    <a:lumMod val="95000"/>
                  </a:schemeClr>
                </a:solidFill>
              </a:rPr>
              <a:t>Back Office</a:t>
            </a:r>
          </a:p>
        </p:txBody>
      </p:sp>
      <p:pic>
        <p:nvPicPr>
          <p:cNvPr id="2050" name="Picture 2" descr="C:\Tim\CapTim\faq\book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505200"/>
            <a:ext cx="86868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1314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6848856" y="231647"/>
            <a:ext cx="478535" cy="682751"/>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569686" y="2133600"/>
            <a:ext cx="7923378" cy="934871"/>
          </a:xfrm>
          <a:prstGeom prst="rect">
            <a:avLst/>
          </a:prstGeom>
        </p:spPr>
        <p:txBody>
          <a:bodyPr vert="horz" wrap="square" lIns="0" tIns="11430" rIns="0" bIns="0" rtlCol="0">
            <a:spAutoFit/>
          </a:bodyPr>
          <a:lstStyle/>
          <a:p>
            <a:pPr marL="356870" indent="-344170">
              <a:spcBef>
                <a:spcPts val="600"/>
              </a:spcBef>
              <a:buClr>
                <a:srgbClr val="00AF50"/>
              </a:buClr>
              <a:buFont typeface="Wingdings"/>
              <a:buChar char=""/>
              <a:tabLst>
                <a:tab pos="356870" algn="l"/>
                <a:tab pos="357505" algn="l"/>
              </a:tabLst>
            </a:pPr>
            <a:r>
              <a:rPr lang="en-US" sz="2000" dirty="0"/>
              <a:t>If you click the Load button, all the existing books are loaded in the Display tab of the main window. You can modify the fields and then click the Save button to save all changes.</a:t>
            </a:r>
          </a:p>
        </p:txBody>
      </p:sp>
      <p:sp>
        <p:nvSpPr>
          <p:cNvPr id="8" name="TextBox 7">
            <a:extLst>
              <a:ext uri="{FF2B5EF4-FFF2-40B4-BE49-F238E27FC236}">
                <a16:creationId xmlns:a16="http://schemas.microsoft.com/office/drawing/2014/main" id="{EE990AC3-ACC5-4FB1-A7E6-9E0F9CF71075}"/>
              </a:ext>
            </a:extLst>
          </p:cNvPr>
          <p:cNvSpPr txBox="1"/>
          <p:nvPr/>
        </p:nvSpPr>
        <p:spPr>
          <a:xfrm>
            <a:off x="5257800" y="304800"/>
            <a:ext cx="2514600" cy="369332"/>
          </a:xfrm>
          <a:prstGeom prst="rect">
            <a:avLst/>
          </a:prstGeom>
          <a:noFill/>
        </p:spPr>
        <p:txBody>
          <a:bodyPr wrap="square" rtlCol="0">
            <a:spAutoFit/>
          </a:bodyPr>
          <a:lstStyle/>
          <a:p>
            <a:r>
              <a:rPr lang="en-US" dirty="0">
                <a:solidFill>
                  <a:schemeClr val="bg1">
                    <a:lumMod val="95000"/>
                  </a:schemeClr>
                </a:solidFill>
              </a:rPr>
              <a:t>Back Office</a:t>
            </a:r>
          </a:p>
        </p:txBody>
      </p:sp>
      <p:pic>
        <p:nvPicPr>
          <p:cNvPr id="3074" name="Picture 2" descr="C:\Tim\CapTim\faq\book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276600"/>
            <a:ext cx="86106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419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6848856" y="231647"/>
            <a:ext cx="478535" cy="682751"/>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533400" y="1981200"/>
            <a:ext cx="7923378" cy="1242648"/>
          </a:xfrm>
          <a:prstGeom prst="rect">
            <a:avLst/>
          </a:prstGeom>
        </p:spPr>
        <p:txBody>
          <a:bodyPr vert="horz" wrap="square" lIns="0" tIns="11430" rIns="0" bIns="0" rtlCol="0">
            <a:spAutoFit/>
          </a:bodyPr>
          <a:lstStyle/>
          <a:p>
            <a:pPr marL="356870" indent="-344170">
              <a:spcBef>
                <a:spcPts val="600"/>
              </a:spcBef>
              <a:buClr>
                <a:srgbClr val="00AF50"/>
              </a:buClr>
              <a:buFont typeface="Wingdings"/>
              <a:buChar char=""/>
              <a:tabLst>
                <a:tab pos="356870" algn="l"/>
                <a:tab pos="357505" algn="l"/>
              </a:tabLst>
            </a:pPr>
            <a:r>
              <a:rPr lang="en-US" sz="2000" dirty="0"/>
              <a:t>Note that all the </a:t>
            </a:r>
            <a:r>
              <a:rPr lang="en-US" sz="2000" dirty="0" err="1"/>
              <a:t>bookIds</a:t>
            </a:r>
            <a:r>
              <a:rPr lang="en-US" sz="2000" dirty="0"/>
              <a:t> above are underlined that means you can further drill down these books. Clicking a </a:t>
            </a:r>
            <a:r>
              <a:rPr lang="en-US" sz="2000" dirty="0" err="1"/>
              <a:t>bookId</a:t>
            </a:r>
            <a:r>
              <a:rPr lang="en-US" sz="2000" dirty="0"/>
              <a:t> (e.g., B00000012000004), all the trades within this book are displayed in the Details tab of the main window.</a:t>
            </a:r>
          </a:p>
        </p:txBody>
      </p:sp>
      <p:sp>
        <p:nvSpPr>
          <p:cNvPr id="8" name="TextBox 7">
            <a:extLst>
              <a:ext uri="{FF2B5EF4-FFF2-40B4-BE49-F238E27FC236}">
                <a16:creationId xmlns:a16="http://schemas.microsoft.com/office/drawing/2014/main" id="{EE990AC3-ACC5-4FB1-A7E6-9E0F9CF71075}"/>
              </a:ext>
            </a:extLst>
          </p:cNvPr>
          <p:cNvSpPr txBox="1"/>
          <p:nvPr/>
        </p:nvSpPr>
        <p:spPr>
          <a:xfrm>
            <a:off x="5257800" y="304800"/>
            <a:ext cx="2514600" cy="369332"/>
          </a:xfrm>
          <a:prstGeom prst="rect">
            <a:avLst/>
          </a:prstGeom>
          <a:noFill/>
        </p:spPr>
        <p:txBody>
          <a:bodyPr wrap="square" rtlCol="0">
            <a:spAutoFit/>
          </a:bodyPr>
          <a:lstStyle/>
          <a:p>
            <a:r>
              <a:rPr lang="en-US" dirty="0">
                <a:solidFill>
                  <a:schemeClr val="bg1">
                    <a:lumMod val="95000"/>
                  </a:schemeClr>
                </a:solidFill>
              </a:rPr>
              <a:t>Back Office</a:t>
            </a:r>
          </a:p>
        </p:txBody>
      </p:sp>
      <p:pic>
        <p:nvPicPr>
          <p:cNvPr id="4098" name="Picture 2" descr="C:\Tim\CapTim\faq\book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352800"/>
            <a:ext cx="8686800" cy="33101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622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68802" y="2859735"/>
            <a:ext cx="2637155" cy="757555"/>
          </a:xfrm>
          <a:prstGeom prst="rect">
            <a:avLst/>
          </a:prstGeom>
        </p:spPr>
        <p:txBody>
          <a:bodyPr vert="horz" wrap="square" lIns="0" tIns="12700" rIns="0" bIns="0" rtlCol="0">
            <a:spAutoFit/>
          </a:bodyPr>
          <a:lstStyle/>
          <a:p>
            <a:pPr marL="12700">
              <a:lnSpc>
                <a:spcPct val="100000"/>
              </a:lnSpc>
              <a:spcBef>
                <a:spcPts val="100"/>
              </a:spcBef>
            </a:pPr>
            <a:r>
              <a:rPr sz="4800" spc="-330" dirty="0">
                <a:solidFill>
                  <a:srgbClr val="00AF50"/>
                </a:solidFill>
              </a:rPr>
              <a:t>Thank</a:t>
            </a:r>
            <a:r>
              <a:rPr sz="4800" spc="-420" dirty="0">
                <a:solidFill>
                  <a:srgbClr val="00AF50"/>
                </a:solidFill>
              </a:rPr>
              <a:t> </a:t>
            </a:r>
            <a:r>
              <a:rPr sz="4800" spc="-409" dirty="0">
                <a:solidFill>
                  <a:srgbClr val="00AF50"/>
                </a:solidFill>
              </a:rPr>
              <a:t>You</a:t>
            </a:r>
            <a:endParaRPr sz="4800"/>
          </a:p>
        </p:txBody>
      </p:sp>
      <p:sp>
        <p:nvSpPr>
          <p:cNvPr id="3" name="object 3"/>
          <p:cNvSpPr txBox="1"/>
          <p:nvPr/>
        </p:nvSpPr>
        <p:spPr>
          <a:xfrm>
            <a:off x="1371600" y="5181600"/>
            <a:ext cx="7238491" cy="1417696"/>
          </a:xfrm>
          <a:prstGeom prst="rect">
            <a:avLst/>
          </a:prstGeom>
        </p:spPr>
        <p:txBody>
          <a:bodyPr vert="horz" wrap="square" lIns="0" tIns="12065" rIns="0" bIns="0" rtlCol="0">
            <a:spAutoFit/>
          </a:bodyPr>
          <a:lstStyle/>
          <a:p>
            <a:pPr marL="698500" algn="r">
              <a:lnSpc>
                <a:spcPct val="100000"/>
              </a:lnSpc>
              <a:spcBef>
                <a:spcPts val="95"/>
              </a:spcBef>
            </a:pPr>
            <a:r>
              <a:rPr spc="-135" dirty="0">
                <a:latin typeface="Trebuchet MS"/>
                <a:cs typeface="Trebuchet MS"/>
              </a:rPr>
              <a:t>You </a:t>
            </a:r>
            <a:r>
              <a:rPr spc="-105" dirty="0">
                <a:latin typeface="Trebuchet MS"/>
                <a:cs typeface="Trebuchet MS"/>
              </a:rPr>
              <a:t>can </a:t>
            </a:r>
            <a:r>
              <a:rPr spc="-95" dirty="0">
                <a:latin typeface="Trebuchet MS"/>
                <a:cs typeface="Trebuchet MS"/>
              </a:rPr>
              <a:t>find </a:t>
            </a:r>
            <a:r>
              <a:rPr spc="-75" dirty="0">
                <a:latin typeface="Trebuchet MS"/>
                <a:cs typeface="Trebuchet MS"/>
              </a:rPr>
              <a:t>more </a:t>
            </a:r>
            <a:r>
              <a:rPr spc="-100" dirty="0">
                <a:latin typeface="Trebuchet MS"/>
                <a:cs typeface="Trebuchet MS"/>
              </a:rPr>
              <a:t>details</a:t>
            </a:r>
            <a:r>
              <a:rPr lang="en-US" spc="-100" dirty="0">
                <a:latin typeface="Trebuchet MS"/>
                <a:cs typeface="Trebuchet MS"/>
              </a:rPr>
              <a:t> </a:t>
            </a:r>
            <a:r>
              <a:rPr spc="-350" dirty="0">
                <a:latin typeface="Trebuchet MS"/>
                <a:cs typeface="Trebuchet MS"/>
              </a:rPr>
              <a:t> </a:t>
            </a:r>
            <a:r>
              <a:rPr spc="-125" dirty="0">
                <a:latin typeface="Trebuchet MS"/>
                <a:cs typeface="Trebuchet MS"/>
              </a:rPr>
              <a:t>at</a:t>
            </a:r>
            <a:endParaRPr lang="en-US" spc="-125" dirty="0">
              <a:latin typeface="Trebuchet MS"/>
              <a:cs typeface="Trebuchet MS"/>
            </a:endParaRPr>
          </a:p>
          <a:p>
            <a:pPr marL="698500" algn="r">
              <a:lnSpc>
                <a:spcPct val="100000"/>
              </a:lnSpc>
              <a:spcBef>
                <a:spcPts val="95"/>
              </a:spcBef>
            </a:pPr>
            <a:endParaRPr lang="en-US" spc="-125" dirty="0">
              <a:latin typeface="Trebuchet MS"/>
              <a:cs typeface="Trebuchet MS"/>
            </a:endParaRPr>
          </a:p>
          <a:p>
            <a:pPr marL="698500" algn="r">
              <a:lnSpc>
                <a:spcPct val="100000"/>
              </a:lnSpc>
              <a:spcBef>
                <a:spcPts val="95"/>
              </a:spcBef>
            </a:pPr>
            <a:r>
              <a:rPr lang="en-US" sz="1600" dirty="0">
                <a:latin typeface="Trebuchet MS"/>
                <a:cs typeface="Trebuchet MS"/>
                <a:hlinkClick r:id="rId2"/>
              </a:rPr>
              <a:t>https://finpricing.com/faq/manageBackoffice.html</a:t>
            </a:r>
            <a:endParaRPr lang="en-US" sz="1600" dirty="0">
              <a:latin typeface="Trebuchet MS"/>
              <a:cs typeface="Trebuchet MS"/>
            </a:endParaRPr>
          </a:p>
          <a:p>
            <a:pPr marL="698500" algn="r">
              <a:lnSpc>
                <a:spcPct val="100000"/>
              </a:lnSpc>
              <a:spcBef>
                <a:spcPts val="95"/>
              </a:spcBef>
            </a:pPr>
            <a:r>
              <a:rPr lang="en-US" sz="1600" dirty="0">
                <a:latin typeface="Trebuchet MS"/>
                <a:cs typeface="Trebuchet MS"/>
                <a:hlinkClick r:id="rId3"/>
              </a:rPr>
              <a:t>https://finpricing.com/faq/manageBook.html</a:t>
            </a:r>
            <a:endParaRPr lang="en-US" sz="1600" dirty="0">
              <a:latin typeface="Trebuchet MS"/>
              <a:cs typeface="Trebuchet MS"/>
            </a:endParaRPr>
          </a:p>
          <a:p>
            <a:pPr marL="698500" algn="r">
              <a:lnSpc>
                <a:spcPct val="100000"/>
              </a:lnSpc>
              <a:spcBef>
                <a:spcPts val="95"/>
              </a:spcBef>
            </a:pPr>
            <a:endParaRPr lang="en-US" sz="2000" dirty="0">
              <a:latin typeface="Trebuchet MS"/>
              <a:cs typeface="Trebuchet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TotalTime>
  <Words>370</Words>
  <Application>Microsoft Office PowerPoint</Application>
  <PresentationFormat>On-screen Show (4:3)</PresentationFormat>
  <Paragraphs>19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Trebuchet MS</vt:lpstr>
      <vt:lpstr>Wingdings</vt:lpstr>
      <vt:lpstr>Office Theme</vt:lpstr>
      <vt:lpstr>How does FinPricing Manage Back Office Entities?</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office function introduction | FinPricing</dc:title>
  <dc:creator>tim</dc:creator>
  <cp:lastModifiedBy>Xiao, Tim</cp:lastModifiedBy>
  <cp:revision>56</cp:revision>
  <dcterms:created xsi:type="dcterms:W3CDTF">2018-12-11T14:46:20Z</dcterms:created>
  <dcterms:modified xsi:type="dcterms:W3CDTF">2019-08-13T16:18:02Z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2018-12-08T00:00:00Z</vt:filetime>
  </property>
  <property fmtid="{D5CDD505-2E9C-101B-9397-08002B2CF9AE}" pid="3" name="Creator">
    <vt:lpwstr>Microsoft® PowerPoint® 2010</vt:lpwstr>
  </property>
  <property fmtid="{D5CDD505-2E9C-101B-9397-08002B2CF9AE}" pid="4" name="LastSaved">
    <vt:filetime>2018-12-11T00:00:00Z</vt:filetime>
  </property>
  <property fmtid="{D5CDD505-2E9C-101B-9397-08002B2CF9AE}" pid="5" name="MSIP_Label_88c63503-0fb3-4712-a32e-7ecb4b7d79e8_Enabled">
    <vt:lpwstr>True</vt:lpwstr>
  </property>
  <property fmtid="{D5CDD505-2E9C-101B-9397-08002B2CF9AE}" pid="6" name="MSIP_Label_88c63503-0fb3-4712-a32e-7ecb4b7d79e8_SiteId">
    <vt:lpwstr>d9da684f-2c03-432a-a7b6-ed714ffc7683</vt:lpwstr>
  </property>
  <property fmtid="{D5CDD505-2E9C-101B-9397-08002B2CF9AE}" pid="7" name="MSIP_Label_88c63503-0fb3-4712-a32e-7ecb4b7d79e8_Ref">
    <vt:lpwstr>https://api.informationprotection.azure.com/api/d9da684f-2c03-432a-a7b6-ed714ffc7683</vt:lpwstr>
  </property>
  <property fmtid="{D5CDD505-2E9C-101B-9397-08002B2CF9AE}" pid="8" name="MSIP_Label_88c63503-0fb3-4712-a32e-7ecb4b7d79e8_SetBy">
    <vt:lpwstr>XIAOTI3@tdedge.onmicrosoft.com</vt:lpwstr>
  </property>
  <property fmtid="{D5CDD505-2E9C-101B-9397-08002B2CF9AE}" pid="9" name="MSIP_Label_88c63503-0fb3-4712-a32e-7ecb4b7d79e8_SetDate">
    <vt:lpwstr>2018-12-11T12:18:51.8731033-05:00</vt:lpwstr>
  </property>
  <property fmtid="{D5CDD505-2E9C-101B-9397-08002B2CF9AE}" pid="10" name="MSIP_Label_88c63503-0fb3-4712-a32e-7ecb4b7d79e8_Name">
    <vt:lpwstr>Internal</vt:lpwstr>
  </property>
  <property fmtid="{D5CDD505-2E9C-101B-9397-08002B2CF9AE}" pid="11" name="MSIP_Label_88c63503-0fb3-4712-a32e-7ecb4b7d79e8_Application">
    <vt:lpwstr>Microsoft Azure Information Protection</vt:lpwstr>
  </property>
  <property fmtid="{D5CDD505-2E9C-101B-9397-08002B2CF9AE}" pid="12" name="MSIP_Label_88c63503-0fb3-4712-a32e-7ecb4b7d79e8_Extended_MSFT_Method">
    <vt:lpwstr>Automatic</vt:lpwstr>
  </property>
  <property fmtid="{D5CDD505-2E9C-101B-9397-08002B2CF9AE}" pid="13" name="TD_Classification">
    <vt:lpwstr>Internal</vt:lpwstr>
  </property>
</Properties>
</file>