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8" r:id="rId5"/>
    <p:sldId id="269" r:id="rId6"/>
    <p:sldId id="270" r:id="rId7"/>
    <p:sldId id="271" r:id="rId8"/>
    <p:sldId id="272" r:id="rId9"/>
    <p:sldId id="273" r:id="rId10"/>
    <p:sldId id="274" r:id="rId11"/>
    <p:sldId id="275" r:id="rId12"/>
    <p:sldId id="276" r:id="rId13"/>
    <p:sldId id="277" r:id="rId14"/>
    <p:sldId id="278" r:id="rId15"/>
    <p:sldId id="266"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5" autoAdjust="0"/>
    <p:restoredTop sz="94660"/>
  </p:normalViewPr>
  <p:slideViewPr>
    <p:cSldViewPr>
      <p:cViewPr varScale="1">
        <p:scale>
          <a:sx n="67" d="100"/>
          <a:sy n="67" d="100"/>
        </p:scale>
        <p:origin x="1890"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B354286-DB9F-4895-88A5-7F4D86D7F572}" type="datetimeFigureOut">
              <a:rPr lang="en-US" smtClean="0"/>
              <a:t>8/13/2019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5FF280D-F51E-4EF4-B0DD-CD7F03E3BC21}" type="slidenum">
              <a:rPr lang="en-US" smtClean="0"/>
              <a:t>‹#›</a:t>
            </a:fld>
            <a:endParaRPr lang="en-US"/>
          </a:p>
        </p:txBody>
      </p:sp>
    </p:spTree>
    <p:extLst>
      <p:ext uri="{BB962C8B-B14F-4D97-AF65-F5344CB8AC3E}">
        <p14:creationId xmlns:p14="http://schemas.microsoft.com/office/powerpoint/2010/main" val="309620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091054" y="299415"/>
            <a:ext cx="4961890" cy="391795"/>
          </a:xfrm>
          <a:prstGeom prst="rect">
            <a:avLst/>
          </a:prstGeom>
        </p:spPr>
        <p:txBody>
          <a:bodyPr wrap="square" lIns="0" tIns="0" rIns="0" bIns="0">
            <a:spAutoFit/>
          </a:bodyPr>
          <a:lstStyle>
            <a:lvl1pPr>
              <a:defRPr sz="24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88644" y="2549143"/>
            <a:ext cx="7766710" cy="2769870"/>
          </a:xfrm>
          <a:prstGeom prst="rect">
            <a:avLst/>
          </a:prstGeom>
        </p:spPr>
        <p:txBody>
          <a:bodyPr wrap="square" lIns="0" tIns="0" rIns="0" bIns="0">
            <a:spAutoFit/>
          </a:bodyPr>
          <a:lstStyle>
            <a:lvl1pPr>
              <a:defRPr sz="24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8/13/2019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1262903252,&quot;Placement&quot;:&quot;Footer&quot;}">
            <a:extLst>
              <a:ext uri="{FF2B5EF4-FFF2-40B4-BE49-F238E27FC236}">
                <a16:creationId xmlns:a16="http://schemas.microsoft.com/office/drawing/2014/main" id="{9F835953-6AD2-4885-9A00-173D0F9B8195}"/>
              </a:ext>
            </a:extLst>
          </p:cNvPr>
          <p:cNvSpPr txBox="1"/>
          <p:nvPr userDrawn="1"/>
        </p:nvSpPr>
        <p:spPr>
          <a:xfrm>
            <a:off x="0" y="6595656"/>
            <a:ext cx="678298"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Internal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inpricing.com/faq/batchAuto.html" TargetMode="External"/><Relationship Id="rId2" Type="http://schemas.openxmlformats.org/officeDocument/2006/relationships/hyperlink" Target="https://finpricing.com/faq/batch.html" TargetMode="External"/><Relationship Id="rId1" Type="http://schemas.openxmlformats.org/officeDocument/2006/relationships/slideLayout" Target="../slideLayouts/slideLayout2.xml"/><Relationship Id="rId5" Type="http://schemas.openxmlformats.org/officeDocument/2006/relationships/hyperlink" Target="https://finpricing.com/faq/batchPnl.html" TargetMode="External"/><Relationship Id="rId4" Type="http://schemas.openxmlformats.org/officeDocument/2006/relationships/hyperlink" Target="https://finpricing.com/faq/batchEod.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19200" y="1295400"/>
            <a:ext cx="7357745" cy="2228815"/>
          </a:xfrm>
          <a:prstGeom prst="rect">
            <a:avLst/>
          </a:prstGeom>
        </p:spPr>
        <p:txBody>
          <a:bodyPr vert="horz" wrap="square" lIns="0" tIns="12700" rIns="0" bIns="0" rtlCol="0">
            <a:spAutoFit/>
          </a:bodyPr>
          <a:lstStyle/>
          <a:p>
            <a:pPr marL="12700" algn="r">
              <a:lnSpc>
                <a:spcPct val="100000"/>
              </a:lnSpc>
              <a:spcBef>
                <a:spcPts val="100"/>
              </a:spcBef>
            </a:pPr>
            <a:r>
              <a:rPr lang="en-US" sz="4800" spc="-275" dirty="0"/>
              <a:t>Start of Day vs End of Day in Trading and Risk Management System</a:t>
            </a:r>
            <a:r>
              <a:rPr sz="4800" spc="-275" dirty="0"/>
              <a:t>?</a:t>
            </a:r>
            <a:endParaRPr sz="4800" dirty="0"/>
          </a:p>
        </p:txBody>
      </p:sp>
      <p:sp>
        <p:nvSpPr>
          <p:cNvPr id="4" name="object 4"/>
          <p:cNvSpPr txBox="1"/>
          <p:nvPr/>
        </p:nvSpPr>
        <p:spPr>
          <a:xfrm>
            <a:off x="7115936" y="4970145"/>
            <a:ext cx="1265555" cy="391160"/>
          </a:xfrm>
          <a:prstGeom prst="rect">
            <a:avLst/>
          </a:prstGeom>
        </p:spPr>
        <p:txBody>
          <a:bodyPr vert="horz" wrap="square" lIns="0" tIns="12700" rIns="0" bIns="0" rtlCol="0">
            <a:spAutoFit/>
          </a:bodyPr>
          <a:lstStyle/>
          <a:p>
            <a:pPr marL="12700">
              <a:lnSpc>
                <a:spcPct val="100000"/>
              </a:lnSpc>
              <a:spcBef>
                <a:spcPts val="100"/>
              </a:spcBef>
            </a:pPr>
            <a:r>
              <a:rPr sz="2400" b="1" spc="-155" dirty="0" err="1">
                <a:latin typeface="Trebuchet MS"/>
                <a:cs typeface="Trebuchet MS"/>
              </a:rPr>
              <a:t>Fin</a:t>
            </a:r>
            <a:r>
              <a:rPr lang="en-US" sz="2400" b="1" spc="-155" dirty="0" err="1">
                <a:latin typeface="Trebuchet MS"/>
                <a:cs typeface="Trebuchet MS"/>
              </a:rPr>
              <a:t>Pricing</a:t>
            </a:r>
            <a:endParaRPr sz="2400" dirty="0">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78821" y="1905000"/>
            <a:ext cx="7916883" cy="1165704"/>
          </a:xfrm>
          <a:prstGeom prst="rect">
            <a:avLst/>
          </a:prstGeom>
        </p:spPr>
        <p:txBody>
          <a:bodyPr vert="horz" wrap="square" lIns="0" tIns="11430" rIns="0" bIns="0" rtlCol="0">
            <a:spAutoFit/>
          </a:bodyPr>
          <a:lstStyle/>
          <a:p>
            <a:pPr marL="12700" algn="ctr">
              <a:lnSpc>
                <a:spcPct val="100000"/>
              </a:lnSpc>
              <a:spcBef>
                <a:spcPts val="2405"/>
              </a:spcBef>
              <a:buClr>
                <a:srgbClr val="00AF50"/>
              </a:buClr>
              <a:tabLst>
                <a:tab pos="356870" algn="l"/>
                <a:tab pos="357505" algn="l"/>
              </a:tabLst>
            </a:pPr>
            <a:r>
              <a:rPr lang="en-CA" sz="2400" spc="-70" dirty="0">
                <a:latin typeface="Trebuchet MS"/>
                <a:cs typeface="Trebuchet MS"/>
              </a:rPr>
              <a:t>How </a:t>
            </a:r>
            <a:r>
              <a:rPr lang="en-CA" sz="2400" spc="-114" dirty="0">
                <a:latin typeface="Trebuchet MS"/>
                <a:cs typeface="Trebuchet MS"/>
              </a:rPr>
              <a:t>to Run the End of Day Job manually in </a:t>
            </a:r>
            <a:r>
              <a:rPr lang="en-CA" sz="2400" spc="-114" dirty="0" err="1">
                <a:latin typeface="Trebuchet MS"/>
                <a:cs typeface="Trebuchet MS"/>
              </a:rPr>
              <a:t>FinPricing</a:t>
            </a:r>
            <a:r>
              <a:rPr lang="en-CA" sz="2400" spc="-90" dirty="0">
                <a:latin typeface="Trebuchet MS"/>
                <a:cs typeface="Trebuchet MS"/>
              </a:rPr>
              <a:t>? (Cont’d)</a:t>
            </a:r>
          </a:p>
          <a:p>
            <a:pPr marL="356870" indent="-344170">
              <a:spcBef>
                <a:spcPts val="1800"/>
              </a:spcBef>
              <a:buClr>
                <a:srgbClr val="00AF50"/>
              </a:buClr>
              <a:buFont typeface="Wingdings"/>
              <a:buChar char=""/>
              <a:tabLst>
                <a:tab pos="356870" algn="l"/>
                <a:tab pos="357505" algn="l"/>
              </a:tabLst>
            </a:pPr>
            <a:r>
              <a:rPr lang="en-CA" dirty="0"/>
              <a:t>In addition, a more visually intuitive book composition distribution graph is given in the Graph tab.</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0400"/>
            <a:ext cx="8314704"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74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78821" y="2057400"/>
            <a:ext cx="7916883" cy="1535036"/>
          </a:xfrm>
          <a:prstGeom prst="rect">
            <a:avLst/>
          </a:prstGeom>
        </p:spPr>
        <p:txBody>
          <a:bodyPr vert="horz" wrap="square" lIns="0" tIns="11430" rIns="0" bIns="0" rtlCol="0">
            <a:spAutoFit/>
          </a:bodyPr>
          <a:lstStyle/>
          <a:p>
            <a:pPr marL="12700" algn="ctr">
              <a:spcBef>
                <a:spcPts val="2405"/>
              </a:spcBef>
              <a:buClr>
                <a:srgbClr val="00AF50"/>
              </a:buClr>
              <a:tabLst>
                <a:tab pos="356870" algn="l"/>
                <a:tab pos="357505" algn="l"/>
              </a:tabLst>
            </a:pPr>
            <a:r>
              <a:rPr lang="en-US" sz="2400" spc="-90" dirty="0">
                <a:latin typeface="Trebuchet MS"/>
                <a:cs typeface="Trebuchet MS"/>
              </a:rPr>
              <a:t>How to Run the Profit and Loss (P&amp;L) Job </a:t>
            </a:r>
            <a:r>
              <a:rPr lang="en-US" sz="2400" spc="-90" dirty="0" err="1">
                <a:latin typeface="Trebuchet MS"/>
                <a:cs typeface="Trebuchet MS"/>
              </a:rPr>
              <a:t>manullay</a:t>
            </a:r>
            <a:r>
              <a:rPr lang="en-US" sz="2400" spc="-90" dirty="0">
                <a:latin typeface="Trebuchet MS"/>
                <a:cs typeface="Trebuchet MS"/>
              </a:rPr>
              <a:t> in </a:t>
            </a:r>
            <a:r>
              <a:rPr lang="en-US" sz="2400" spc="-90" dirty="0" err="1">
                <a:latin typeface="Trebuchet MS"/>
                <a:cs typeface="Trebuchet MS"/>
              </a:rPr>
              <a:t>FinPricing</a:t>
            </a:r>
            <a:r>
              <a:rPr lang="en-US" sz="2400" spc="-90" dirty="0">
                <a:latin typeface="Trebuchet MS"/>
                <a:cs typeface="Trebuchet MS"/>
              </a:rPr>
              <a:t>?</a:t>
            </a:r>
            <a:endParaRPr lang="en-CA" sz="2400" spc="-90" dirty="0">
              <a:latin typeface="Trebuchet MS"/>
              <a:cs typeface="Trebuchet MS"/>
            </a:endParaRPr>
          </a:p>
          <a:p>
            <a:pPr marL="356870" indent="-344170">
              <a:spcBef>
                <a:spcPts val="1800"/>
              </a:spcBef>
              <a:buClr>
                <a:srgbClr val="00AF50"/>
              </a:buClr>
              <a:buFont typeface="Wingdings"/>
              <a:buChar char=""/>
              <a:tabLst>
                <a:tab pos="356870" algn="l"/>
                <a:tab pos="357505" algn="l"/>
              </a:tabLst>
            </a:pPr>
            <a:r>
              <a:rPr lang="en-CA" dirty="0"/>
              <a:t>Click the </a:t>
            </a:r>
            <a:r>
              <a:rPr lang="en-CA" dirty="0" err="1"/>
              <a:t>BatchRisk</a:t>
            </a:r>
            <a:r>
              <a:rPr lang="en-CA" dirty="0"/>
              <a:t> tab at the top-left corner of the application. Then, expend Batch -&gt; Manual and select Profit and Loss (P&amp;L).</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3" y="4114800"/>
            <a:ext cx="597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63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15437" y="1752600"/>
            <a:ext cx="7916883" cy="2089033"/>
          </a:xfrm>
          <a:prstGeom prst="rect">
            <a:avLst/>
          </a:prstGeom>
        </p:spPr>
        <p:txBody>
          <a:bodyPr vert="horz" wrap="square" lIns="0" tIns="11430" rIns="0" bIns="0" rtlCol="0">
            <a:spAutoFit/>
          </a:bodyPr>
          <a:lstStyle/>
          <a:p>
            <a:pPr marL="12700" algn="ctr">
              <a:spcBef>
                <a:spcPts val="2405"/>
              </a:spcBef>
              <a:buClr>
                <a:srgbClr val="00AF50"/>
              </a:buClr>
              <a:tabLst>
                <a:tab pos="356870" algn="l"/>
                <a:tab pos="357505" algn="l"/>
              </a:tabLst>
            </a:pPr>
            <a:r>
              <a:rPr lang="en-US" sz="2400" spc="-90" dirty="0">
                <a:latin typeface="Trebuchet MS"/>
                <a:cs typeface="Trebuchet MS"/>
              </a:rPr>
              <a:t>How to Run the Profit and Loss (P&amp;L) Job </a:t>
            </a:r>
            <a:r>
              <a:rPr lang="en-US" sz="2400" spc="-90" dirty="0" err="1">
                <a:latin typeface="Trebuchet MS"/>
                <a:cs typeface="Trebuchet MS"/>
              </a:rPr>
              <a:t>manullay</a:t>
            </a:r>
            <a:r>
              <a:rPr lang="en-US" sz="2400" spc="-90" dirty="0">
                <a:latin typeface="Trebuchet MS"/>
                <a:cs typeface="Trebuchet MS"/>
              </a:rPr>
              <a:t> in </a:t>
            </a:r>
            <a:r>
              <a:rPr lang="en-US" sz="2400" spc="-90" dirty="0" err="1">
                <a:latin typeface="Trebuchet MS"/>
                <a:cs typeface="Trebuchet MS"/>
              </a:rPr>
              <a:t>FinPricing</a:t>
            </a:r>
            <a:r>
              <a:rPr lang="en-US" sz="2400" spc="-90" dirty="0">
                <a:latin typeface="Trebuchet MS"/>
                <a:cs typeface="Trebuchet MS"/>
              </a:rPr>
              <a:t>? (Cont’d)</a:t>
            </a:r>
            <a:endParaRPr lang="en-CA" sz="2400" spc="-90" dirty="0">
              <a:latin typeface="Trebuchet MS"/>
              <a:cs typeface="Trebuchet MS"/>
            </a:endParaRPr>
          </a:p>
          <a:p>
            <a:pPr marL="356870" indent="-344170">
              <a:spcBef>
                <a:spcPts val="1800"/>
              </a:spcBef>
              <a:buClr>
                <a:srgbClr val="00AF50"/>
              </a:buClr>
              <a:buFont typeface="Wingdings"/>
              <a:buChar char=""/>
              <a:tabLst>
                <a:tab pos="356870" algn="l"/>
                <a:tab pos="357505" algn="l"/>
              </a:tabLst>
            </a:pPr>
            <a:r>
              <a:rPr lang="en-CA" dirty="0"/>
              <a:t>A selection window pops up. You can select </a:t>
            </a:r>
            <a:r>
              <a:rPr lang="en-CA" dirty="0" err="1"/>
              <a:t>AllBooks</a:t>
            </a:r>
            <a:r>
              <a:rPr lang="en-CA" dirty="0"/>
              <a:t> or a particular leaf book (e.g., Interest Rate). After that, a P&amp;L selection template is displayed in the main window. You choose the </a:t>
            </a:r>
            <a:r>
              <a:rPr lang="en-CA" dirty="0" err="1"/>
              <a:t>FirstDate</a:t>
            </a:r>
            <a:r>
              <a:rPr lang="en-CA" dirty="0"/>
              <a:t> and </a:t>
            </a:r>
            <a:r>
              <a:rPr lang="en-CA" dirty="0" err="1"/>
              <a:t>SecondDate</a:t>
            </a:r>
            <a:r>
              <a:rPr lang="en-CA" dirty="0"/>
              <a:t>, and then click the Load button. Note that the second date should be larger/later than the first date.</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3958407"/>
            <a:ext cx="7400925" cy="2800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68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15437" y="1752600"/>
            <a:ext cx="7916883" cy="1535036"/>
          </a:xfrm>
          <a:prstGeom prst="rect">
            <a:avLst/>
          </a:prstGeom>
        </p:spPr>
        <p:txBody>
          <a:bodyPr vert="horz" wrap="square" lIns="0" tIns="11430" rIns="0" bIns="0" rtlCol="0">
            <a:spAutoFit/>
          </a:bodyPr>
          <a:lstStyle/>
          <a:p>
            <a:pPr marL="12700" algn="ctr">
              <a:spcBef>
                <a:spcPts val="2405"/>
              </a:spcBef>
              <a:buClr>
                <a:srgbClr val="00AF50"/>
              </a:buClr>
              <a:tabLst>
                <a:tab pos="356870" algn="l"/>
                <a:tab pos="357505" algn="l"/>
              </a:tabLst>
            </a:pPr>
            <a:r>
              <a:rPr lang="en-US" sz="2400" spc="-90" dirty="0">
                <a:latin typeface="Trebuchet MS"/>
                <a:cs typeface="Trebuchet MS"/>
              </a:rPr>
              <a:t>How to Run the Profit and Loss (P&amp;L) Job </a:t>
            </a:r>
            <a:r>
              <a:rPr lang="en-US" sz="2400" spc="-90" dirty="0" err="1">
                <a:latin typeface="Trebuchet MS"/>
                <a:cs typeface="Trebuchet MS"/>
              </a:rPr>
              <a:t>manullay</a:t>
            </a:r>
            <a:r>
              <a:rPr lang="en-US" sz="2400" spc="-90" dirty="0">
                <a:latin typeface="Trebuchet MS"/>
                <a:cs typeface="Trebuchet MS"/>
              </a:rPr>
              <a:t> in </a:t>
            </a:r>
            <a:r>
              <a:rPr lang="en-US" sz="2400" spc="-90" dirty="0" err="1">
                <a:latin typeface="Trebuchet MS"/>
                <a:cs typeface="Trebuchet MS"/>
              </a:rPr>
              <a:t>FinPricing</a:t>
            </a:r>
            <a:r>
              <a:rPr lang="en-US" sz="2400" spc="-90" dirty="0">
                <a:latin typeface="Trebuchet MS"/>
                <a:cs typeface="Trebuchet MS"/>
              </a:rPr>
              <a:t>? (Cont’d)</a:t>
            </a:r>
            <a:endParaRPr lang="en-CA" sz="2400" spc="-90" dirty="0">
              <a:latin typeface="Trebuchet MS"/>
              <a:cs typeface="Trebuchet MS"/>
            </a:endParaRPr>
          </a:p>
          <a:p>
            <a:pPr marL="356870" indent="-344170">
              <a:spcBef>
                <a:spcPts val="1800"/>
              </a:spcBef>
              <a:buClr>
                <a:srgbClr val="00AF50"/>
              </a:buClr>
              <a:buFont typeface="Wingdings"/>
              <a:buChar char=""/>
              <a:tabLst>
                <a:tab pos="356870" algn="l"/>
                <a:tab pos="357505" algn="l"/>
              </a:tabLst>
            </a:pPr>
            <a:r>
              <a:rPr lang="en-CA" dirty="0"/>
              <a:t>The total P&amp;L and all the deal-level P&amp;Ls are displayed in the Result tab of the main window.</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29" y="3429000"/>
            <a:ext cx="7010400" cy="331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94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15437" y="1752600"/>
            <a:ext cx="7916883" cy="1535036"/>
          </a:xfrm>
          <a:prstGeom prst="rect">
            <a:avLst/>
          </a:prstGeom>
        </p:spPr>
        <p:txBody>
          <a:bodyPr vert="horz" wrap="square" lIns="0" tIns="11430" rIns="0" bIns="0" rtlCol="0">
            <a:spAutoFit/>
          </a:bodyPr>
          <a:lstStyle/>
          <a:p>
            <a:pPr marL="12700" algn="ctr">
              <a:spcBef>
                <a:spcPts val="2405"/>
              </a:spcBef>
              <a:buClr>
                <a:srgbClr val="00AF50"/>
              </a:buClr>
              <a:tabLst>
                <a:tab pos="356870" algn="l"/>
                <a:tab pos="357505" algn="l"/>
              </a:tabLst>
            </a:pPr>
            <a:r>
              <a:rPr lang="en-US" sz="2400" spc="-90" dirty="0">
                <a:latin typeface="Trebuchet MS"/>
                <a:cs typeface="Trebuchet MS"/>
              </a:rPr>
              <a:t>How to Run the Profit and Loss (P&amp;L) Job </a:t>
            </a:r>
            <a:r>
              <a:rPr lang="en-US" sz="2400" spc="-90" dirty="0" err="1">
                <a:latin typeface="Trebuchet MS"/>
                <a:cs typeface="Trebuchet MS"/>
              </a:rPr>
              <a:t>manullay</a:t>
            </a:r>
            <a:r>
              <a:rPr lang="en-US" sz="2400" spc="-90" dirty="0">
                <a:latin typeface="Trebuchet MS"/>
                <a:cs typeface="Trebuchet MS"/>
              </a:rPr>
              <a:t> in </a:t>
            </a:r>
            <a:r>
              <a:rPr lang="en-US" sz="2400" spc="-90" dirty="0" err="1">
                <a:latin typeface="Trebuchet MS"/>
                <a:cs typeface="Trebuchet MS"/>
              </a:rPr>
              <a:t>FinPricing</a:t>
            </a:r>
            <a:r>
              <a:rPr lang="en-US" sz="2400" spc="-90" dirty="0">
                <a:latin typeface="Trebuchet MS"/>
                <a:cs typeface="Trebuchet MS"/>
              </a:rPr>
              <a:t>? (Cont’d)</a:t>
            </a:r>
            <a:endParaRPr lang="en-CA" sz="2400" spc="-90" dirty="0">
              <a:latin typeface="Trebuchet MS"/>
              <a:cs typeface="Trebuchet MS"/>
            </a:endParaRPr>
          </a:p>
          <a:p>
            <a:pPr marL="356870" indent="-344170">
              <a:spcBef>
                <a:spcPts val="1800"/>
              </a:spcBef>
              <a:buClr>
                <a:srgbClr val="00AF50"/>
              </a:buClr>
              <a:buFont typeface="Wingdings"/>
              <a:buChar char=""/>
              <a:tabLst>
                <a:tab pos="356870" algn="l"/>
                <a:tab pos="357505" algn="l"/>
              </a:tabLst>
            </a:pPr>
            <a:r>
              <a:rPr lang="en-CA" dirty="0"/>
              <a:t>The P&amp;L distribution based on asset classes is shown in the Graph tab of the main window.</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41893"/>
            <a:ext cx="8077200" cy="326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9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8802" y="2859735"/>
            <a:ext cx="2637155" cy="757555"/>
          </a:xfrm>
          <a:prstGeom prst="rect">
            <a:avLst/>
          </a:prstGeom>
        </p:spPr>
        <p:txBody>
          <a:bodyPr vert="horz" wrap="square" lIns="0" tIns="12700" rIns="0" bIns="0" rtlCol="0">
            <a:spAutoFit/>
          </a:bodyPr>
          <a:lstStyle/>
          <a:p>
            <a:pPr marL="12700">
              <a:lnSpc>
                <a:spcPct val="100000"/>
              </a:lnSpc>
              <a:spcBef>
                <a:spcPts val="100"/>
              </a:spcBef>
            </a:pPr>
            <a:r>
              <a:rPr sz="4800" spc="-330" dirty="0">
                <a:solidFill>
                  <a:srgbClr val="00AF50"/>
                </a:solidFill>
              </a:rPr>
              <a:t>Thank</a:t>
            </a:r>
            <a:r>
              <a:rPr sz="4800" spc="-420" dirty="0">
                <a:solidFill>
                  <a:srgbClr val="00AF50"/>
                </a:solidFill>
              </a:rPr>
              <a:t> </a:t>
            </a:r>
            <a:r>
              <a:rPr sz="4800" spc="-409" dirty="0">
                <a:solidFill>
                  <a:srgbClr val="00AF50"/>
                </a:solidFill>
              </a:rPr>
              <a:t>You</a:t>
            </a:r>
            <a:endParaRPr sz="4800" dirty="0"/>
          </a:p>
        </p:txBody>
      </p:sp>
      <p:sp>
        <p:nvSpPr>
          <p:cNvPr id="3" name="object 3"/>
          <p:cNvSpPr txBox="1"/>
          <p:nvPr/>
        </p:nvSpPr>
        <p:spPr>
          <a:xfrm>
            <a:off x="2667000" y="4428119"/>
            <a:ext cx="6095491" cy="2836033"/>
          </a:xfrm>
          <a:prstGeom prst="rect">
            <a:avLst/>
          </a:prstGeom>
        </p:spPr>
        <p:txBody>
          <a:bodyPr vert="horz" wrap="square" lIns="0" tIns="12065" rIns="0" bIns="0" rtlCol="0">
            <a:spAutoFit/>
          </a:bodyPr>
          <a:lstStyle/>
          <a:p>
            <a:pPr marL="698500" algn="r">
              <a:lnSpc>
                <a:spcPct val="100000"/>
              </a:lnSpc>
              <a:spcBef>
                <a:spcPts val="95"/>
              </a:spcBef>
            </a:pPr>
            <a:r>
              <a:rPr spc="-135" dirty="0">
                <a:latin typeface="Trebuchet MS"/>
                <a:cs typeface="Trebuchet MS"/>
              </a:rPr>
              <a:t>You </a:t>
            </a:r>
            <a:r>
              <a:rPr spc="-105" dirty="0">
                <a:latin typeface="Trebuchet MS"/>
                <a:cs typeface="Trebuchet MS"/>
              </a:rPr>
              <a:t>can </a:t>
            </a:r>
            <a:r>
              <a:rPr spc="-95" dirty="0">
                <a:latin typeface="Trebuchet MS"/>
                <a:cs typeface="Trebuchet MS"/>
              </a:rPr>
              <a:t>find </a:t>
            </a:r>
            <a:r>
              <a:rPr spc="-75" dirty="0">
                <a:latin typeface="Trebuchet MS"/>
                <a:cs typeface="Trebuchet MS"/>
              </a:rPr>
              <a:t>more </a:t>
            </a:r>
            <a:r>
              <a:rPr spc="-100" dirty="0">
                <a:latin typeface="Trebuchet MS"/>
                <a:cs typeface="Trebuchet MS"/>
              </a:rPr>
              <a:t>details</a:t>
            </a:r>
            <a:r>
              <a:rPr spc="-350" dirty="0">
                <a:latin typeface="Trebuchet MS"/>
                <a:cs typeface="Trebuchet MS"/>
              </a:rPr>
              <a:t> </a:t>
            </a:r>
            <a:r>
              <a:rPr lang="en-US" spc="-350" dirty="0">
                <a:latin typeface="Trebuchet MS"/>
                <a:cs typeface="Trebuchet MS"/>
              </a:rPr>
              <a:t> </a:t>
            </a:r>
            <a:r>
              <a:rPr spc="-125" dirty="0">
                <a:latin typeface="Trebuchet MS"/>
                <a:cs typeface="Trebuchet MS"/>
              </a:rPr>
              <a:t>at</a:t>
            </a:r>
            <a:endParaRPr lang="en-US" spc="-125" dirty="0">
              <a:latin typeface="Trebuchet MS"/>
              <a:cs typeface="Trebuchet MS"/>
            </a:endParaRPr>
          </a:p>
          <a:p>
            <a:pPr marL="698500" algn="r">
              <a:lnSpc>
                <a:spcPct val="100000"/>
              </a:lnSpc>
              <a:spcBef>
                <a:spcPts val="95"/>
              </a:spcBef>
            </a:pPr>
            <a:endParaRPr lang="en-US" spc="-125" dirty="0">
              <a:latin typeface="Trebuchet MS"/>
              <a:cs typeface="Trebuchet MS"/>
            </a:endParaRPr>
          </a:p>
          <a:p>
            <a:pPr marL="698500" algn="r">
              <a:lnSpc>
                <a:spcPct val="100000"/>
              </a:lnSpc>
              <a:spcBef>
                <a:spcPts val="95"/>
              </a:spcBef>
            </a:pPr>
            <a:r>
              <a:rPr lang="en-CA" sz="1600" dirty="0">
                <a:hlinkClick r:id="rId2"/>
              </a:rPr>
              <a:t>https://finpricing.com/faq/batch.html</a:t>
            </a:r>
            <a:endParaRPr lang="en-CA" sz="1600" dirty="0"/>
          </a:p>
          <a:p>
            <a:pPr marL="698500" algn="r">
              <a:lnSpc>
                <a:spcPct val="100000"/>
              </a:lnSpc>
              <a:spcBef>
                <a:spcPts val="95"/>
              </a:spcBef>
            </a:pPr>
            <a:r>
              <a:rPr lang="en-CA" sz="1600" dirty="0">
                <a:latin typeface="Trebuchet MS"/>
                <a:cs typeface="Trebuchet MS"/>
                <a:hlinkClick r:id="rId3"/>
              </a:rPr>
              <a:t>https://finpricing.com/faq/batchAuto.html</a:t>
            </a:r>
            <a:endParaRPr lang="en-CA" sz="1600" dirty="0">
              <a:latin typeface="Trebuchet MS"/>
              <a:cs typeface="Trebuchet MS"/>
            </a:endParaRPr>
          </a:p>
          <a:p>
            <a:pPr marL="698500" algn="r">
              <a:lnSpc>
                <a:spcPct val="100000"/>
              </a:lnSpc>
              <a:spcBef>
                <a:spcPts val="95"/>
              </a:spcBef>
            </a:pPr>
            <a:r>
              <a:rPr lang="en-CA" sz="1600" dirty="0">
                <a:latin typeface="Trebuchet MS"/>
                <a:cs typeface="Trebuchet MS"/>
                <a:hlinkClick r:id="rId4"/>
              </a:rPr>
              <a:t>https://finpricing.com/faq/batchEod.html</a:t>
            </a:r>
            <a:endParaRPr lang="en-CA" sz="1600" dirty="0">
              <a:latin typeface="Trebuchet MS"/>
              <a:cs typeface="Trebuchet MS"/>
            </a:endParaRPr>
          </a:p>
          <a:p>
            <a:pPr marL="698500" algn="r">
              <a:lnSpc>
                <a:spcPct val="100000"/>
              </a:lnSpc>
              <a:spcBef>
                <a:spcPts val="95"/>
              </a:spcBef>
            </a:pPr>
            <a:r>
              <a:rPr lang="en-CA" sz="1600" dirty="0">
                <a:latin typeface="Trebuchet MS"/>
                <a:cs typeface="Trebuchet MS"/>
                <a:hlinkClick r:id="rId5"/>
              </a:rPr>
              <a:t>https://finpricing.com/faq/batchPnl.html</a:t>
            </a:r>
            <a:endParaRPr lang="en-CA" sz="1600" dirty="0">
              <a:latin typeface="Trebuchet MS"/>
              <a:cs typeface="Trebuchet MS"/>
            </a:endParaRPr>
          </a:p>
          <a:p>
            <a:pPr marL="698500" algn="r">
              <a:lnSpc>
                <a:spcPct val="100000"/>
              </a:lnSpc>
              <a:spcBef>
                <a:spcPts val="95"/>
              </a:spcBef>
            </a:pPr>
            <a:endParaRPr lang="en-CA" sz="1600" dirty="0">
              <a:latin typeface="Trebuchet MS"/>
              <a:cs typeface="Trebuchet MS"/>
            </a:endParaRPr>
          </a:p>
          <a:p>
            <a:pPr marL="698500" algn="r">
              <a:lnSpc>
                <a:spcPct val="100000"/>
              </a:lnSpc>
              <a:spcBef>
                <a:spcPts val="95"/>
              </a:spcBef>
            </a:pPr>
            <a:endParaRPr lang="en-CA" sz="2000" dirty="0">
              <a:latin typeface="Trebuchet MS"/>
              <a:cs typeface="Trebuchet MS"/>
            </a:endParaRPr>
          </a:p>
          <a:p>
            <a:pPr marL="698500" algn="r">
              <a:lnSpc>
                <a:spcPct val="100000"/>
              </a:lnSpc>
              <a:spcBef>
                <a:spcPts val="95"/>
              </a:spcBef>
            </a:pPr>
            <a:endParaRPr lang="en-CA" sz="2000" dirty="0">
              <a:latin typeface="Trebuchet MS"/>
              <a:cs typeface="Trebuchet MS"/>
            </a:endParaRPr>
          </a:p>
          <a:p>
            <a:pPr marL="698500" algn="r">
              <a:lnSpc>
                <a:spcPct val="100000"/>
              </a:lnSpc>
              <a:spcBef>
                <a:spcPts val="95"/>
              </a:spcBef>
            </a:pPr>
            <a:endParaRPr lang="en-CA" sz="2000" dirty="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body" idx="1"/>
          </p:nvPr>
        </p:nvSpPr>
        <p:spPr>
          <a:xfrm>
            <a:off x="762000" y="2057400"/>
            <a:ext cx="7766710" cy="3767057"/>
          </a:xfrm>
          <a:prstGeom prst="rect">
            <a:avLst/>
          </a:prstGeom>
        </p:spPr>
        <p:txBody>
          <a:bodyPr vert="horz" wrap="square" lIns="0" tIns="12065" rIns="0" bIns="0" rtlCol="0">
            <a:spAutoFit/>
          </a:bodyPr>
          <a:lstStyle/>
          <a:p>
            <a:r>
              <a:rPr lang="en-US" dirty="0"/>
              <a:t>	</a:t>
            </a:r>
            <a:r>
              <a:rPr lang="en-US" sz="2200" dirty="0"/>
              <a:t>Financial institutions have to perform Start of Day (SOD) process before it can carry out transactions for a specific date. Similarly, the End of Day (EOD) job must be run to process the transaction created during the day. When the scheduled EOD job completes, the system is advanced to the next date automatically. </a:t>
            </a:r>
            <a:endParaRPr lang="en-CA" sz="2200" dirty="0"/>
          </a:p>
          <a:p>
            <a:r>
              <a:rPr lang="en-US" sz="2200" dirty="0"/>
              <a:t> </a:t>
            </a:r>
            <a:endParaRPr lang="en-CA" sz="2200" dirty="0"/>
          </a:p>
          <a:p>
            <a:r>
              <a:rPr lang="en-US" sz="2200" dirty="0"/>
              <a:t>	The EOD process can be performed manually, as well as automatically, as scheduled jobs through a job scheduler. The EOD jobs involved closing down daily activities, processing transactions and backing up all data.</a:t>
            </a:r>
            <a:endParaRPr lang="en-CA" sz="2200" dirty="0"/>
          </a:p>
        </p:txBody>
      </p:sp>
      <p:sp>
        <p:nvSpPr>
          <p:cNvPr id="6" name="TextBox 5">
            <a:extLst>
              <a:ext uri="{FF2B5EF4-FFF2-40B4-BE49-F238E27FC236}">
                <a16:creationId xmlns:a16="http://schemas.microsoft.com/office/drawing/2014/main" id="{0DCEEA51-AE3C-4560-8AB1-8AB37E81D6C2}"/>
              </a:ext>
            </a:extLst>
          </p:cNvPr>
          <p:cNvSpPr txBox="1"/>
          <p:nvPr/>
        </p:nvSpPr>
        <p:spPr>
          <a:xfrm>
            <a:off x="5257800" y="304800"/>
            <a:ext cx="2514600" cy="369332"/>
          </a:xfrm>
          <a:prstGeom prst="rect">
            <a:avLst/>
          </a:prstGeom>
          <a:noFill/>
        </p:spPr>
        <p:txBody>
          <a:bodyPr wrap="square" rtlCol="0">
            <a:spAutoFit/>
          </a:bodyPr>
          <a:lstStyle/>
          <a:p>
            <a:r>
              <a:rPr lang="en-US">
                <a:solidFill>
                  <a:schemeClr val="bg1">
                    <a:lumMod val="95000"/>
                  </a:schemeClr>
                </a:solidFill>
              </a:rPr>
              <a:t>EOD Process</a:t>
            </a:r>
            <a:endParaRPr lang="en-US" dirty="0">
              <a:solidFill>
                <a:schemeClr val="bg1">
                  <a:lumMod val="9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810000" y="2057400"/>
            <a:ext cx="1991995" cy="567463"/>
          </a:xfrm>
          <a:prstGeom prst="rect">
            <a:avLst/>
          </a:prstGeom>
        </p:spPr>
        <p:txBody>
          <a:bodyPr vert="horz" wrap="square" lIns="0" tIns="13335" rIns="0" bIns="0" rtlCol="0">
            <a:spAutoFit/>
          </a:bodyPr>
          <a:lstStyle/>
          <a:p>
            <a:pPr marL="12700">
              <a:lnSpc>
                <a:spcPct val="100000"/>
              </a:lnSpc>
              <a:spcBef>
                <a:spcPts val="105"/>
              </a:spcBef>
            </a:pPr>
            <a:r>
              <a:rPr sz="3600" b="0" spc="-85" dirty="0">
                <a:solidFill>
                  <a:srgbClr val="000000"/>
                </a:solidFill>
                <a:latin typeface="Trebuchet MS"/>
                <a:cs typeface="Trebuchet MS"/>
              </a:rPr>
              <a:t>S</a:t>
            </a:r>
            <a:r>
              <a:rPr sz="3600" b="0" spc="-80" dirty="0">
                <a:solidFill>
                  <a:srgbClr val="000000"/>
                </a:solidFill>
                <a:latin typeface="Trebuchet MS"/>
                <a:cs typeface="Trebuchet MS"/>
              </a:rPr>
              <a:t>u</a:t>
            </a:r>
            <a:r>
              <a:rPr sz="3600" b="0" spc="-120" dirty="0">
                <a:solidFill>
                  <a:srgbClr val="000000"/>
                </a:solidFill>
                <a:latin typeface="Trebuchet MS"/>
                <a:cs typeface="Trebuchet MS"/>
              </a:rPr>
              <a:t>m</a:t>
            </a:r>
            <a:r>
              <a:rPr sz="3600" b="0" spc="-140" dirty="0">
                <a:solidFill>
                  <a:srgbClr val="000000"/>
                </a:solidFill>
                <a:latin typeface="Trebuchet MS"/>
                <a:cs typeface="Trebuchet MS"/>
              </a:rPr>
              <a:t>m</a:t>
            </a:r>
            <a:r>
              <a:rPr sz="3600" b="0" spc="-195" dirty="0">
                <a:solidFill>
                  <a:srgbClr val="000000"/>
                </a:solidFill>
                <a:latin typeface="Trebuchet MS"/>
                <a:cs typeface="Trebuchet MS"/>
              </a:rPr>
              <a:t>a</a:t>
            </a:r>
            <a:r>
              <a:rPr sz="3600" b="0" spc="-135" dirty="0">
                <a:solidFill>
                  <a:srgbClr val="000000"/>
                </a:solidFill>
                <a:latin typeface="Trebuchet MS"/>
                <a:cs typeface="Trebuchet MS"/>
              </a:rPr>
              <a:t>r</a:t>
            </a:r>
            <a:r>
              <a:rPr sz="3600" b="0" spc="-160" dirty="0">
                <a:solidFill>
                  <a:srgbClr val="000000"/>
                </a:solidFill>
                <a:latin typeface="Trebuchet MS"/>
                <a:cs typeface="Trebuchet MS"/>
              </a:rPr>
              <a:t>y</a:t>
            </a:r>
            <a:endParaRPr sz="3600" dirty="0">
              <a:latin typeface="Trebuchet MS"/>
              <a:cs typeface="Trebuchet MS"/>
            </a:endParaRPr>
          </a:p>
        </p:txBody>
      </p:sp>
      <p:sp>
        <p:nvSpPr>
          <p:cNvPr id="6" name="object 6"/>
          <p:cNvSpPr txBox="1"/>
          <p:nvPr/>
        </p:nvSpPr>
        <p:spPr>
          <a:xfrm>
            <a:off x="719322" y="3048000"/>
            <a:ext cx="7769556" cy="2627642"/>
          </a:xfrm>
          <a:prstGeom prst="rect">
            <a:avLst/>
          </a:prstGeom>
        </p:spPr>
        <p:txBody>
          <a:bodyPr vert="horz" wrap="square" lIns="0" tIns="11430" rIns="0" bIns="0" rtlCol="0">
            <a:spAutoFit/>
          </a:bodyPr>
          <a:lstStyle/>
          <a:p>
            <a:pPr marL="356870" indent="-344170">
              <a:lnSpc>
                <a:spcPct val="100000"/>
              </a:lnSpc>
              <a:spcBef>
                <a:spcPts val="90"/>
              </a:spcBef>
              <a:buClr>
                <a:srgbClr val="00AF50"/>
              </a:buClr>
              <a:buFont typeface="Wingdings"/>
              <a:buChar char=""/>
              <a:tabLst>
                <a:tab pos="356870" algn="l"/>
                <a:tab pos="357505" algn="l"/>
              </a:tabLst>
            </a:pPr>
            <a:r>
              <a:rPr sz="2600" spc="-70" dirty="0">
                <a:latin typeface="Trebuchet MS"/>
                <a:cs typeface="Trebuchet MS"/>
              </a:rPr>
              <a:t>How </a:t>
            </a:r>
            <a:r>
              <a:rPr sz="2600" spc="-114" dirty="0">
                <a:latin typeface="Trebuchet MS"/>
                <a:cs typeface="Trebuchet MS"/>
              </a:rPr>
              <a:t>to </a:t>
            </a:r>
            <a:r>
              <a:rPr lang="en-US" sz="2600" spc="-114" dirty="0">
                <a:latin typeface="Trebuchet MS"/>
                <a:cs typeface="Trebuchet MS"/>
              </a:rPr>
              <a:t>Schedule the Automatic End of Day Job in </a:t>
            </a:r>
            <a:r>
              <a:rPr lang="en-US" sz="2600" spc="-114" dirty="0" err="1">
                <a:latin typeface="Trebuchet MS"/>
                <a:cs typeface="Trebuchet MS"/>
              </a:rPr>
              <a:t>FinPricing</a:t>
            </a:r>
            <a:r>
              <a:rPr sz="2600" spc="-90" dirty="0">
                <a:latin typeface="Trebuchet MS"/>
                <a:cs typeface="Trebuchet MS"/>
              </a:rPr>
              <a:t>?</a:t>
            </a:r>
            <a:endParaRPr sz="2600" dirty="0">
              <a:latin typeface="Trebuchet MS"/>
              <a:cs typeface="Trebuchet MS"/>
            </a:endParaRPr>
          </a:p>
          <a:p>
            <a:pPr marL="356870" indent="-344170">
              <a:lnSpc>
                <a:spcPct val="100000"/>
              </a:lnSpc>
              <a:spcBef>
                <a:spcPts val="2405"/>
              </a:spcBef>
              <a:buClr>
                <a:srgbClr val="00AF50"/>
              </a:buClr>
              <a:buFont typeface="Wingdings"/>
              <a:buChar char=""/>
              <a:tabLst>
                <a:tab pos="356870" algn="l"/>
                <a:tab pos="357505" algn="l"/>
              </a:tabLst>
            </a:pPr>
            <a:r>
              <a:rPr sz="2600" spc="-70" dirty="0">
                <a:latin typeface="Trebuchet MS"/>
                <a:cs typeface="Trebuchet MS"/>
              </a:rPr>
              <a:t>How </a:t>
            </a:r>
            <a:r>
              <a:rPr sz="2600" spc="-114" dirty="0">
                <a:latin typeface="Trebuchet MS"/>
                <a:cs typeface="Trebuchet MS"/>
              </a:rPr>
              <a:t>to</a:t>
            </a:r>
            <a:r>
              <a:rPr lang="en-US" sz="2600" spc="-114" dirty="0">
                <a:latin typeface="Trebuchet MS"/>
                <a:cs typeface="Trebuchet MS"/>
              </a:rPr>
              <a:t> Run the End of Day Job manually in </a:t>
            </a:r>
            <a:r>
              <a:rPr lang="en-US" sz="2600" spc="-114" dirty="0" err="1">
                <a:latin typeface="Trebuchet MS"/>
                <a:cs typeface="Trebuchet MS"/>
              </a:rPr>
              <a:t>FinPricing</a:t>
            </a:r>
            <a:r>
              <a:rPr sz="2600" spc="-90" dirty="0">
                <a:latin typeface="Trebuchet MS"/>
                <a:cs typeface="Trebuchet MS"/>
              </a:rPr>
              <a:t>?</a:t>
            </a:r>
            <a:endParaRPr lang="en-US" sz="2600" spc="-90" dirty="0">
              <a:latin typeface="Trebuchet MS"/>
              <a:cs typeface="Trebuchet MS"/>
            </a:endParaRPr>
          </a:p>
          <a:p>
            <a:pPr marL="356870" indent="-344170">
              <a:lnSpc>
                <a:spcPct val="100000"/>
              </a:lnSpc>
              <a:spcBef>
                <a:spcPts val="2405"/>
              </a:spcBef>
              <a:buClr>
                <a:srgbClr val="00AF50"/>
              </a:buClr>
              <a:buFont typeface="Wingdings"/>
              <a:buChar char=""/>
              <a:tabLst>
                <a:tab pos="356870" algn="l"/>
                <a:tab pos="357505" algn="l"/>
              </a:tabLst>
            </a:pPr>
            <a:r>
              <a:rPr lang="en-US" sz="2600" spc="-90" dirty="0">
                <a:latin typeface="Trebuchet MS"/>
                <a:cs typeface="Trebuchet MS"/>
              </a:rPr>
              <a:t>How to Run the Profit and Loss (P&amp;L) Job </a:t>
            </a:r>
            <a:r>
              <a:rPr lang="en-US" sz="2600" spc="-90" dirty="0" err="1">
                <a:latin typeface="Trebuchet MS"/>
                <a:cs typeface="Trebuchet MS"/>
              </a:rPr>
              <a:t>manullay</a:t>
            </a:r>
            <a:r>
              <a:rPr lang="en-US" sz="2600" spc="-90" dirty="0">
                <a:latin typeface="Trebuchet MS"/>
                <a:cs typeface="Trebuchet MS"/>
              </a:rPr>
              <a:t> in </a:t>
            </a:r>
            <a:r>
              <a:rPr lang="en-US" sz="2600" spc="-90" dirty="0" err="1">
                <a:latin typeface="Trebuchet MS"/>
                <a:cs typeface="Trebuchet MS"/>
              </a:rPr>
              <a:t>FinPricing</a:t>
            </a:r>
            <a:r>
              <a:rPr lang="en-US" sz="2600" spc="-90" dirty="0">
                <a:latin typeface="Trebuchet MS"/>
                <a:cs typeface="Trebuchet MS"/>
              </a:rPr>
              <a:t>?</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86821" y="2057400"/>
            <a:ext cx="7923378" cy="1535036"/>
          </a:xfrm>
          <a:prstGeom prst="rect">
            <a:avLst/>
          </a:prstGeom>
        </p:spPr>
        <p:txBody>
          <a:bodyPr vert="horz" wrap="square" lIns="0" tIns="11430" rIns="0" bIns="0" rtlCol="0">
            <a:spAutoFit/>
          </a:bodyPr>
          <a:lstStyle/>
          <a:p>
            <a:pPr marL="12700" algn="ctr">
              <a:spcBef>
                <a:spcPts val="90"/>
              </a:spcBef>
              <a:buClr>
                <a:srgbClr val="00AF50"/>
              </a:buClr>
              <a:tabLst>
                <a:tab pos="356870" algn="l"/>
                <a:tab pos="357505" algn="l"/>
              </a:tabLst>
            </a:pPr>
            <a:r>
              <a:rPr lang="en-CA" sz="2400" spc="-70" dirty="0">
                <a:latin typeface="Trebuchet MS"/>
                <a:cs typeface="Trebuchet MS"/>
              </a:rPr>
              <a:t>How </a:t>
            </a:r>
            <a:r>
              <a:rPr lang="en-CA" sz="2400" spc="-114" dirty="0">
                <a:latin typeface="Trebuchet MS"/>
                <a:cs typeface="Trebuchet MS"/>
              </a:rPr>
              <a:t>to Schedule the Automatic End of Day Job in </a:t>
            </a:r>
            <a:r>
              <a:rPr lang="en-CA" sz="2400" spc="-114" dirty="0" err="1">
                <a:latin typeface="Trebuchet MS"/>
                <a:cs typeface="Trebuchet MS"/>
              </a:rPr>
              <a:t>FinPricing</a:t>
            </a:r>
            <a:r>
              <a:rPr lang="en-CA" sz="2400" spc="-90" dirty="0">
                <a:latin typeface="Trebuchet MS"/>
                <a:cs typeface="Trebuchet MS"/>
              </a:rPr>
              <a:t>?</a:t>
            </a:r>
            <a:endParaRPr lang="en-CA" sz="2400" dirty="0">
              <a:latin typeface="Trebuchet MS"/>
              <a:cs typeface="Trebuchet MS"/>
            </a:endParaRPr>
          </a:p>
          <a:p>
            <a:pPr marL="356870" indent="-344170">
              <a:spcBef>
                <a:spcPts val="1800"/>
              </a:spcBef>
              <a:buClr>
                <a:srgbClr val="00AF50"/>
              </a:buClr>
              <a:buFont typeface="Wingdings"/>
              <a:buChar char=""/>
              <a:tabLst>
                <a:tab pos="356870" algn="l"/>
                <a:tab pos="357505" algn="l"/>
              </a:tabLst>
            </a:pPr>
            <a:r>
              <a:rPr lang="en-CA" sz="2000" dirty="0"/>
              <a:t>Click the </a:t>
            </a:r>
            <a:r>
              <a:rPr lang="en-CA" sz="2000" dirty="0" err="1"/>
              <a:t>BatchRisk</a:t>
            </a:r>
            <a:r>
              <a:rPr lang="en-CA" sz="2000" dirty="0"/>
              <a:t> tab at the top-left corner of the application. Then, expend Batch -&gt; Auto -&gt; End of Day. If you created an auto end of day (EOD) scheduler already, it will be displayed in the main window.</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pic>
        <p:nvPicPr>
          <p:cNvPr id="1026" name="Picture 2" descr="http://www.finpricing.com/images/batchAu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733800"/>
            <a:ext cx="67246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35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86821" y="2362200"/>
            <a:ext cx="7923378" cy="3289362"/>
          </a:xfrm>
          <a:prstGeom prst="rect">
            <a:avLst/>
          </a:prstGeom>
        </p:spPr>
        <p:txBody>
          <a:bodyPr vert="horz" wrap="square" lIns="0" tIns="11430" rIns="0" bIns="0" rtlCol="0">
            <a:spAutoFit/>
          </a:bodyPr>
          <a:lstStyle/>
          <a:p>
            <a:pPr marL="12700" algn="ctr">
              <a:spcBef>
                <a:spcPts val="90"/>
              </a:spcBef>
              <a:buClr>
                <a:srgbClr val="00AF50"/>
              </a:buClr>
              <a:tabLst>
                <a:tab pos="356870" algn="l"/>
                <a:tab pos="357505" algn="l"/>
              </a:tabLst>
            </a:pPr>
            <a:r>
              <a:rPr lang="en-CA" sz="2400" spc="-70" dirty="0">
                <a:latin typeface="Trebuchet MS"/>
                <a:cs typeface="Trebuchet MS"/>
              </a:rPr>
              <a:t>How </a:t>
            </a:r>
            <a:r>
              <a:rPr lang="en-CA" sz="2400" spc="-114" dirty="0">
                <a:latin typeface="Trebuchet MS"/>
                <a:cs typeface="Trebuchet MS"/>
              </a:rPr>
              <a:t>to Schedule the Automatic End of Day Job in </a:t>
            </a:r>
            <a:r>
              <a:rPr lang="en-CA" sz="2400" spc="-114" dirty="0" err="1">
                <a:latin typeface="Trebuchet MS"/>
                <a:cs typeface="Trebuchet MS"/>
              </a:rPr>
              <a:t>FinPricing</a:t>
            </a:r>
            <a:r>
              <a:rPr lang="en-CA" sz="2400" spc="-90" dirty="0">
                <a:latin typeface="Trebuchet MS"/>
                <a:cs typeface="Trebuchet MS"/>
              </a:rPr>
              <a:t>? (Cont’d)</a:t>
            </a:r>
            <a:endParaRPr lang="en-CA" sz="2400" dirty="0">
              <a:latin typeface="Trebuchet MS"/>
              <a:cs typeface="Trebuchet MS"/>
            </a:endParaRPr>
          </a:p>
          <a:p>
            <a:pPr marL="356870" indent="-344170">
              <a:spcBef>
                <a:spcPts val="1800"/>
              </a:spcBef>
              <a:buClr>
                <a:srgbClr val="00AF50"/>
              </a:buClr>
              <a:buFont typeface="Wingdings"/>
              <a:buChar char=""/>
              <a:tabLst>
                <a:tab pos="356870" algn="l"/>
                <a:tab pos="357505" algn="l"/>
              </a:tabLst>
            </a:pPr>
            <a:r>
              <a:rPr lang="en-CA" sz="2000" dirty="0"/>
              <a:t>A user can modify the scheduled time and then click the Save button to  save the changes.</a:t>
            </a:r>
          </a:p>
          <a:p>
            <a:pPr marL="356870" indent="-344170">
              <a:spcBef>
                <a:spcPts val="1800"/>
              </a:spcBef>
              <a:buClr>
                <a:srgbClr val="00AF50"/>
              </a:buClr>
              <a:buFont typeface="Wingdings"/>
              <a:buChar char=""/>
              <a:tabLst>
                <a:tab pos="356870" algn="l"/>
                <a:tab pos="357505" algn="l"/>
              </a:tabLst>
            </a:pPr>
            <a:r>
              <a:rPr lang="en-CA" sz="2000" dirty="0"/>
              <a:t>If the user have never created an auto EOD scheduler, he can click the New button. A new auto EOD template is displayed in the main window.</a:t>
            </a:r>
          </a:p>
          <a:p>
            <a:pPr marL="356870" indent="-344170">
              <a:spcBef>
                <a:spcPts val="1800"/>
              </a:spcBef>
              <a:buClr>
                <a:srgbClr val="00AF50"/>
              </a:buClr>
              <a:buFont typeface="Wingdings"/>
              <a:buChar char=""/>
              <a:tabLst>
                <a:tab pos="356870" algn="l"/>
                <a:tab pos="357505" algn="l"/>
              </a:tabLst>
            </a:pPr>
            <a:r>
              <a:rPr lang="en-CA" sz="2000" dirty="0"/>
              <a:t>Fill the time on which the user wants the EOD batch job to start daily and then click the Save button. A new auto EOD scheduler is created.</a:t>
            </a:r>
          </a:p>
        </p:txBody>
      </p:sp>
      <p:sp>
        <p:nvSpPr>
          <p:cNvPr id="8" name="TextBox 7">
            <a:extLst>
              <a:ext uri="{FF2B5EF4-FFF2-40B4-BE49-F238E27FC236}">
                <a16:creationId xmlns:a16="http://schemas.microsoft.com/office/drawing/2014/main" id="{EE990AC3-ACC5-4FB1-A7E6-9E0F9CF71075}"/>
              </a:ext>
            </a:extLst>
          </p:cNvPr>
          <p:cNvSpPr txBox="1"/>
          <p:nvPr/>
        </p:nvSpPr>
        <p:spPr>
          <a:xfrm>
            <a:off x="53340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spTree>
    <p:extLst>
      <p:ext uri="{BB962C8B-B14F-4D97-AF65-F5344CB8AC3E}">
        <p14:creationId xmlns:p14="http://schemas.microsoft.com/office/powerpoint/2010/main" val="109934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51114" y="2133600"/>
            <a:ext cx="7923378" cy="1227259"/>
          </a:xfrm>
          <a:prstGeom prst="rect">
            <a:avLst/>
          </a:prstGeom>
        </p:spPr>
        <p:txBody>
          <a:bodyPr vert="horz" wrap="square" lIns="0" tIns="11430" rIns="0" bIns="0" rtlCol="0">
            <a:spAutoFit/>
          </a:bodyPr>
          <a:lstStyle/>
          <a:p>
            <a:pPr marL="12700" algn="ctr">
              <a:lnSpc>
                <a:spcPct val="100000"/>
              </a:lnSpc>
              <a:spcBef>
                <a:spcPts val="2405"/>
              </a:spcBef>
              <a:buClr>
                <a:srgbClr val="00AF50"/>
              </a:buClr>
              <a:tabLst>
                <a:tab pos="356870" algn="l"/>
                <a:tab pos="357505" algn="l"/>
              </a:tabLst>
            </a:pPr>
            <a:r>
              <a:rPr lang="en-CA" sz="2400" spc="-70" dirty="0">
                <a:latin typeface="Trebuchet MS"/>
                <a:cs typeface="Trebuchet MS"/>
              </a:rPr>
              <a:t>How </a:t>
            </a:r>
            <a:r>
              <a:rPr lang="en-CA" sz="2400" spc="-114" dirty="0">
                <a:latin typeface="Trebuchet MS"/>
                <a:cs typeface="Trebuchet MS"/>
              </a:rPr>
              <a:t>to Run the End of Day Job manually in </a:t>
            </a:r>
            <a:r>
              <a:rPr lang="en-CA" sz="2400" spc="-114" dirty="0" err="1">
                <a:latin typeface="Trebuchet MS"/>
                <a:cs typeface="Trebuchet MS"/>
              </a:rPr>
              <a:t>FinPricing</a:t>
            </a:r>
            <a:r>
              <a:rPr lang="en-CA" sz="2400" spc="-90" dirty="0">
                <a:latin typeface="Trebuchet MS"/>
                <a:cs typeface="Trebuchet MS"/>
              </a:rPr>
              <a:t>?</a:t>
            </a:r>
          </a:p>
          <a:p>
            <a:pPr marL="356870" indent="-344170">
              <a:spcBef>
                <a:spcPts val="1800"/>
              </a:spcBef>
              <a:buClr>
                <a:srgbClr val="00AF50"/>
              </a:buClr>
              <a:buFont typeface="Wingdings"/>
              <a:buChar char=""/>
              <a:tabLst>
                <a:tab pos="356870" algn="l"/>
                <a:tab pos="357505" algn="l"/>
              </a:tabLst>
            </a:pPr>
            <a:r>
              <a:rPr lang="en-CA" sz="2000" dirty="0"/>
              <a:t>Click the </a:t>
            </a:r>
            <a:r>
              <a:rPr lang="en-CA" sz="2000" dirty="0" err="1"/>
              <a:t>BatchRisk</a:t>
            </a:r>
            <a:r>
              <a:rPr lang="en-CA" sz="2000" dirty="0"/>
              <a:t> tab at the top-left corner of the application. Then, expend Batch -&gt; Manual and select End of Day.</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pic>
        <p:nvPicPr>
          <p:cNvPr id="2050" name="Picture 2" descr="http://www.finpricing.com/images/batchEo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36769"/>
            <a:ext cx="6000750"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48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61998" y="2057400"/>
            <a:ext cx="7916883" cy="1996700"/>
          </a:xfrm>
          <a:prstGeom prst="rect">
            <a:avLst/>
          </a:prstGeom>
        </p:spPr>
        <p:txBody>
          <a:bodyPr vert="horz" wrap="square" lIns="0" tIns="11430" rIns="0" bIns="0" rtlCol="0">
            <a:spAutoFit/>
          </a:bodyPr>
          <a:lstStyle/>
          <a:p>
            <a:pPr marL="12700" algn="ctr">
              <a:lnSpc>
                <a:spcPct val="100000"/>
              </a:lnSpc>
              <a:spcBef>
                <a:spcPts val="2405"/>
              </a:spcBef>
              <a:buClr>
                <a:srgbClr val="00AF50"/>
              </a:buClr>
              <a:tabLst>
                <a:tab pos="356870" algn="l"/>
                <a:tab pos="357505" algn="l"/>
              </a:tabLst>
            </a:pPr>
            <a:r>
              <a:rPr lang="en-CA" sz="2400" spc="-70" dirty="0">
                <a:latin typeface="Trebuchet MS"/>
                <a:cs typeface="Trebuchet MS"/>
              </a:rPr>
              <a:t>How </a:t>
            </a:r>
            <a:r>
              <a:rPr lang="en-CA" sz="2400" spc="-114" dirty="0">
                <a:latin typeface="Trebuchet MS"/>
                <a:cs typeface="Trebuchet MS"/>
              </a:rPr>
              <a:t>to Run the End of Day Job manually in </a:t>
            </a:r>
            <a:r>
              <a:rPr lang="en-CA" sz="2400" spc="-114" dirty="0" err="1">
                <a:latin typeface="Trebuchet MS"/>
                <a:cs typeface="Trebuchet MS"/>
              </a:rPr>
              <a:t>FinPricing</a:t>
            </a:r>
            <a:r>
              <a:rPr lang="en-CA" sz="2400" spc="-90" dirty="0">
                <a:latin typeface="Trebuchet MS"/>
                <a:cs typeface="Trebuchet MS"/>
              </a:rPr>
              <a:t>? (Cont’d)</a:t>
            </a:r>
          </a:p>
          <a:p>
            <a:pPr marL="356870" indent="-344170">
              <a:spcBef>
                <a:spcPts val="1800"/>
              </a:spcBef>
              <a:buClr>
                <a:srgbClr val="00AF50"/>
              </a:buClr>
              <a:buFont typeface="Wingdings"/>
              <a:buChar char=""/>
              <a:tabLst>
                <a:tab pos="356870" algn="l"/>
                <a:tab pos="357505" algn="l"/>
              </a:tabLst>
            </a:pPr>
            <a:r>
              <a:rPr lang="en-CA" dirty="0"/>
              <a:t>A selection window pops up. You can select </a:t>
            </a:r>
            <a:r>
              <a:rPr lang="en-CA" dirty="0" err="1"/>
              <a:t>AllBooks</a:t>
            </a:r>
            <a:r>
              <a:rPr lang="en-CA" dirty="0"/>
              <a:t> or a particular leaf book (e.g., Interest Rate). All the EOD dates already generated in the system are displayed in the main window. You can either click the New button with a new Valuation Date to run a new EOD job right away or the Load button with a selected date to load existing EOD results.</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4223657"/>
            <a:ext cx="6429375" cy="223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80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78821" y="1905000"/>
            <a:ext cx="7916883" cy="1719702"/>
          </a:xfrm>
          <a:prstGeom prst="rect">
            <a:avLst/>
          </a:prstGeom>
        </p:spPr>
        <p:txBody>
          <a:bodyPr vert="horz" wrap="square" lIns="0" tIns="11430" rIns="0" bIns="0" rtlCol="0">
            <a:spAutoFit/>
          </a:bodyPr>
          <a:lstStyle/>
          <a:p>
            <a:pPr marL="12700" algn="ctr">
              <a:lnSpc>
                <a:spcPct val="100000"/>
              </a:lnSpc>
              <a:spcBef>
                <a:spcPts val="2405"/>
              </a:spcBef>
              <a:buClr>
                <a:srgbClr val="00AF50"/>
              </a:buClr>
              <a:tabLst>
                <a:tab pos="356870" algn="l"/>
                <a:tab pos="357505" algn="l"/>
              </a:tabLst>
            </a:pPr>
            <a:r>
              <a:rPr lang="en-CA" sz="2400" spc="-70" dirty="0">
                <a:latin typeface="Trebuchet MS"/>
                <a:cs typeface="Trebuchet MS"/>
              </a:rPr>
              <a:t>How </a:t>
            </a:r>
            <a:r>
              <a:rPr lang="en-CA" sz="2400" spc="-114" dirty="0">
                <a:latin typeface="Trebuchet MS"/>
                <a:cs typeface="Trebuchet MS"/>
              </a:rPr>
              <a:t>to Run the End of Day Job manually in </a:t>
            </a:r>
            <a:r>
              <a:rPr lang="en-CA" sz="2400" spc="-114" dirty="0" err="1">
                <a:latin typeface="Trebuchet MS"/>
                <a:cs typeface="Trebuchet MS"/>
              </a:rPr>
              <a:t>FinPricing</a:t>
            </a:r>
            <a:r>
              <a:rPr lang="en-CA" sz="2400" spc="-90" dirty="0">
                <a:latin typeface="Trebuchet MS"/>
                <a:cs typeface="Trebuchet MS"/>
              </a:rPr>
              <a:t>? (Cont’d)</a:t>
            </a:r>
          </a:p>
          <a:p>
            <a:pPr marL="356870" indent="-344170">
              <a:spcBef>
                <a:spcPts val="1800"/>
              </a:spcBef>
              <a:buClr>
                <a:srgbClr val="00AF50"/>
              </a:buClr>
              <a:buFont typeface="Wingdings"/>
              <a:buChar char=""/>
              <a:tabLst>
                <a:tab pos="356870" algn="l"/>
                <a:tab pos="357505" algn="l"/>
              </a:tabLst>
            </a:pPr>
            <a:r>
              <a:rPr lang="en-CA" dirty="0"/>
              <a:t>If you input a new Valuation Date (e.g., 2/5/2018) at the top-right corner of the selection window and click the New button. </a:t>
            </a:r>
            <a:r>
              <a:rPr lang="en-CA" dirty="0" err="1"/>
              <a:t>FinPricing</a:t>
            </a:r>
            <a:r>
              <a:rPr lang="en-CA" dirty="0"/>
              <a:t> start to run the EOD for the book "Interest Rate" on 2/5/2018. The results are shown in the Result tab of the main window.</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01" y="3712839"/>
            <a:ext cx="8153400" cy="299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803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48856" y="231647"/>
            <a:ext cx="478535" cy="68275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78821" y="1905000"/>
            <a:ext cx="7916883" cy="1442703"/>
          </a:xfrm>
          <a:prstGeom prst="rect">
            <a:avLst/>
          </a:prstGeom>
        </p:spPr>
        <p:txBody>
          <a:bodyPr vert="horz" wrap="square" lIns="0" tIns="11430" rIns="0" bIns="0" rtlCol="0">
            <a:spAutoFit/>
          </a:bodyPr>
          <a:lstStyle/>
          <a:p>
            <a:pPr marL="12700" algn="ctr">
              <a:lnSpc>
                <a:spcPct val="100000"/>
              </a:lnSpc>
              <a:spcBef>
                <a:spcPts val="2405"/>
              </a:spcBef>
              <a:buClr>
                <a:srgbClr val="00AF50"/>
              </a:buClr>
              <a:tabLst>
                <a:tab pos="356870" algn="l"/>
                <a:tab pos="357505" algn="l"/>
              </a:tabLst>
            </a:pPr>
            <a:r>
              <a:rPr lang="en-CA" sz="2400" spc="-70" dirty="0">
                <a:latin typeface="Trebuchet MS"/>
                <a:cs typeface="Trebuchet MS"/>
              </a:rPr>
              <a:t>How </a:t>
            </a:r>
            <a:r>
              <a:rPr lang="en-CA" sz="2400" spc="-114" dirty="0">
                <a:latin typeface="Trebuchet MS"/>
                <a:cs typeface="Trebuchet MS"/>
              </a:rPr>
              <a:t>to Run the End of Day Job manually in </a:t>
            </a:r>
            <a:r>
              <a:rPr lang="en-CA" sz="2400" spc="-114" dirty="0" err="1">
                <a:latin typeface="Trebuchet MS"/>
                <a:cs typeface="Trebuchet MS"/>
              </a:rPr>
              <a:t>FinPricing</a:t>
            </a:r>
            <a:r>
              <a:rPr lang="en-CA" sz="2400" spc="-90" dirty="0">
                <a:latin typeface="Trebuchet MS"/>
                <a:cs typeface="Trebuchet MS"/>
              </a:rPr>
              <a:t>? (Cont’d)</a:t>
            </a:r>
          </a:p>
          <a:p>
            <a:pPr marL="356870" indent="-344170">
              <a:spcBef>
                <a:spcPts val="1800"/>
              </a:spcBef>
              <a:buClr>
                <a:srgbClr val="00AF50"/>
              </a:buClr>
              <a:buFont typeface="Wingdings"/>
              <a:buChar char=""/>
              <a:tabLst>
                <a:tab pos="356870" algn="l"/>
                <a:tab pos="357505" algn="l"/>
              </a:tabLst>
            </a:pPr>
            <a:r>
              <a:rPr lang="en-CA" dirty="0"/>
              <a:t>Note that all </a:t>
            </a:r>
            <a:r>
              <a:rPr lang="en-CA" dirty="0" err="1"/>
              <a:t>tradeIds</a:t>
            </a:r>
            <a:r>
              <a:rPr lang="en-CA" dirty="0"/>
              <a:t> in the results are underlined that means you can further drill down the results. Click a </a:t>
            </a:r>
            <a:r>
              <a:rPr lang="en-CA" dirty="0" err="1"/>
              <a:t>tradeId</a:t>
            </a:r>
            <a:r>
              <a:rPr lang="en-CA" dirty="0"/>
              <a:t> (e.g., T000000120010000026). The drill-down results are displayed in the </a:t>
            </a:r>
            <a:r>
              <a:rPr lang="en-CA" dirty="0" err="1"/>
              <a:t>DrillDownResult</a:t>
            </a:r>
            <a:r>
              <a:rPr lang="en-CA" dirty="0"/>
              <a:t> tab of the main window.</a:t>
            </a:r>
          </a:p>
        </p:txBody>
      </p:sp>
      <p:sp>
        <p:nvSpPr>
          <p:cNvPr id="8" name="TextBox 7">
            <a:extLst>
              <a:ext uri="{FF2B5EF4-FFF2-40B4-BE49-F238E27FC236}">
                <a16:creationId xmlns:a16="http://schemas.microsoft.com/office/drawing/2014/main" id="{EE990AC3-ACC5-4FB1-A7E6-9E0F9CF71075}"/>
              </a:ext>
            </a:extLst>
          </p:cNvPr>
          <p:cNvSpPr txBox="1"/>
          <p:nvPr/>
        </p:nvSpPr>
        <p:spPr>
          <a:xfrm>
            <a:off x="5257800" y="304800"/>
            <a:ext cx="2514600" cy="369332"/>
          </a:xfrm>
          <a:prstGeom prst="rect">
            <a:avLst/>
          </a:prstGeom>
          <a:noFill/>
        </p:spPr>
        <p:txBody>
          <a:bodyPr wrap="square" rtlCol="0">
            <a:spAutoFit/>
          </a:bodyPr>
          <a:lstStyle/>
          <a:p>
            <a:r>
              <a:rPr lang="en-US" dirty="0">
                <a:solidFill>
                  <a:schemeClr val="bg1">
                    <a:lumMod val="95000"/>
                  </a:schemeClr>
                </a:solidFill>
              </a:rPr>
              <a:t>EOD Process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512" y="3505200"/>
            <a:ext cx="74295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483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TotalTime>
  <Words>790</Words>
  <Application>Microsoft Office PowerPoint</Application>
  <PresentationFormat>On-screen Show (4:3)</PresentationFormat>
  <Paragraphs>55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Trebuchet MS</vt:lpstr>
      <vt:lpstr>Wingdings</vt:lpstr>
      <vt:lpstr>Office Theme</vt:lpstr>
      <vt:lpstr>Start of Day vs End of Day in Trading and Risk Management System?</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of Day and End of Day | Portfolio Managment | FinPricing</dc:title>
  <dc:subject>How to run End of Day batch in portfolio management system?</dc:subject>
  <dc:creator>tim</dc:creator>
  <cp:keywords>start of day; end of day; portfolio management</cp:keywords>
  <cp:lastModifiedBy>Xiao, Tim</cp:lastModifiedBy>
  <cp:revision>95</cp:revision>
  <dcterms:created xsi:type="dcterms:W3CDTF">2018-12-11T14:46:20Z</dcterms:created>
  <dcterms:modified xsi:type="dcterms:W3CDTF">2019-08-13T13:46:31Z</dcterms:modified>
  <cp:category>Finance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2018-12-08T00:00:00Z</vt:filetime>
  </property>
  <property fmtid="{D5CDD505-2E9C-101B-9397-08002B2CF9AE}" pid="3" name="Creator">
    <vt:lpwstr>Microsoft® PowerPoint® 2010</vt:lpwstr>
  </property>
  <property fmtid="{D5CDD505-2E9C-101B-9397-08002B2CF9AE}" pid="4" name="LastSaved">
    <vt:filetime>2018-12-11T00:00:00Z</vt:filetime>
  </property>
  <property fmtid="{D5CDD505-2E9C-101B-9397-08002B2CF9AE}" pid="5" name="MSIP_Label_88c63503-0fb3-4712-a32e-7ecb4b7d79e8_Enabled">
    <vt:lpwstr>True</vt:lpwstr>
  </property>
  <property fmtid="{D5CDD505-2E9C-101B-9397-08002B2CF9AE}" pid="6" name="MSIP_Label_88c63503-0fb3-4712-a32e-7ecb4b7d79e8_SiteId">
    <vt:lpwstr>d9da684f-2c03-432a-a7b6-ed714ffc7683</vt:lpwstr>
  </property>
  <property fmtid="{D5CDD505-2E9C-101B-9397-08002B2CF9AE}" pid="7" name="MSIP_Label_88c63503-0fb3-4712-a32e-7ecb4b7d79e8_Ref">
    <vt:lpwstr>https://api.informationprotection.azure.com/api/d9da684f-2c03-432a-a7b6-ed714ffc7683</vt:lpwstr>
  </property>
  <property fmtid="{D5CDD505-2E9C-101B-9397-08002B2CF9AE}" pid="8" name="MSIP_Label_88c63503-0fb3-4712-a32e-7ecb4b7d79e8_SetBy">
    <vt:lpwstr>XIAOTI3@tdedge.onmicrosoft.com</vt:lpwstr>
  </property>
  <property fmtid="{D5CDD505-2E9C-101B-9397-08002B2CF9AE}" pid="9" name="MSIP_Label_88c63503-0fb3-4712-a32e-7ecb4b7d79e8_SetDate">
    <vt:lpwstr>2018-12-11T12:18:51.8731033-05:00</vt:lpwstr>
  </property>
  <property fmtid="{D5CDD505-2E9C-101B-9397-08002B2CF9AE}" pid="10" name="MSIP_Label_88c63503-0fb3-4712-a32e-7ecb4b7d79e8_Name">
    <vt:lpwstr>Internal</vt:lpwstr>
  </property>
  <property fmtid="{D5CDD505-2E9C-101B-9397-08002B2CF9AE}" pid="11" name="MSIP_Label_88c63503-0fb3-4712-a32e-7ecb4b7d79e8_Application">
    <vt:lpwstr>Microsoft Azure Information Protection</vt:lpwstr>
  </property>
  <property fmtid="{D5CDD505-2E9C-101B-9397-08002B2CF9AE}" pid="12" name="MSIP_Label_88c63503-0fb3-4712-a32e-7ecb4b7d79e8_Extended_MSFT_Method">
    <vt:lpwstr>Automatic</vt:lpwstr>
  </property>
  <property fmtid="{D5CDD505-2E9C-101B-9397-08002B2CF9AE}" pid="13" name="TD_Classification">
    <vt:lpwstr>Internal</vt:lpwstr>
  </property>
</Properties>
</file>